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</p:sldMasterIdLst>
  <p:notesMasterIdLst>
    <p:notesMasterId r:id="rId33"/>
  </p:notesMasterIdLst>
  <p:sldIdLst>
    <p:sldId id="261" r:id="rId3"/>
    <p:sldId id="409" r:id="rId4"/>
    <p:sldId id="467" r:id="rId5"/>
    <p:sldId id="468" r:id="rId6"/>
    <p:sldId id="469" r:id="rId7"/>
    <p:sldId id="470" r:id="rId8"/>
    <p:sldId id="499" r:id="rId9"/>
    <p:sldId id="471" r:id="rId10"/>
    <p:sldId id="491" r:id="rId11"/>
    <p:sldId id="472" r:id="rId12"/>
    <p:sldId id="473" r:id="rId13"/>
    <p:sldId id="475" r:id="rId14"/>
    <p:sldId id="423" r:id="rId15"/>
    <p:sldId id="500" r:id="rId16"/>
    <p:sldId id="501" r:id="rId17"/>
    <p:sldId id="479" r:id="rId18"/>
    <p:sldId id="481" r:id="rId19"/>
    <p:sldId id="497" r:id="rId20"/>
    <p:sldId id="498" r:id="rId21"/>
    <p:sldId id="482" r:id="rId22"/>
    <p:sldId id="464" r:id="rId23"/>
    <p:sldId id="495" r:id="rId24"/>
    <p:sldId id="496" r:id="rId25"/>
    <p:sldId id="483" r:id="rId26"/>
    <p:sldId id="492" r:id="rId27"/>
    <p:sldId id="493" r:id="rId28"/>
    <p:sldId id="494" r:id="rId29"/>
    <p:sldId id="484" r:id="rId30"/>
    <p:sldId id="466" r:id="rId31"/>
    <p:sldId id="413" r:id="rId3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53"/>
    <a:srgbClr val="858589"/>
    <a:srgbClr val="008000"/>
    <a:srgbClr val="6A7220"/>
    <a:srgbClr val="FFFFFF"/>
    <a:srgbClr val="DDAC4B"/>
    <a:srgbClr val="D79D29"/>
    <a:srgbClr val="E7D791"/>
    <a:srgbClr val="989A38"/>
    <a:srgbClr val="E6C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3" autoAdjust="0"/>
    <p:restoredTop sz="86477" autoAdjust="0"/>
  </p:normalViewPr>
  <p:slideViewPr>
    <p:cSldViewPr snapToGrid="0">
      <p:cViewPr>
        <p:scale>
          <a:sx n="108" d="100"/>
          <a:sy n="108" d="100"/>
        </p:scale>
        <p:origin x="-52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!!%20ESD_2\APR&#274;&#310;INI\!!%20Apr&#275;&#311;inuFails_ESDParbaudesInven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!!%20ESD_2\APR&#274;&#310;INI\!!%20Apr&#275;&#311;inuFails_ESDParbaudesInve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ownloads\eku_energijas_paterins_Len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51888814248834E-2"/>
          <c:y val="0.13136599488119091"/>
          <c:w val="0.9046132141690586"/>
          <c:h val="0.7281895358106880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B4-46ED-B9EA-F51021A3541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B4-46ED-B9EA-F51021A35416}"/>
              </c:ext>
            </c:extLst>
          </c:dPt>
          <c:dLbls>
            <c:dLbl>
              <c:idx val="0"/>
              <c:layout>
                <c:manualLayout>
                  <c:x val="-0.17405267519786374"/>
                  <c:y val="-0.286372381240004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B4-46ED-B9EA-F51021A35416}"/>
                </c:ext>
              </c:extLst>
            </c:dLbl>
            <c:dLbl>
              <c:idx val="1"/>
              <c:layout>
                <c:manualLayout>
                  <c:x val="0.17027845065755426"/>
                  <c:y val="0.18539814100198013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20,7%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B4-46ED-B9EA-F51021A35416}"/>
                </c:ext>
              </c:extLst>
            </c:dLbl>
            <c:dLbl>
              <c:idx val="2"/>
              <c:layout>
                <c:manualLayout>
                  <c:x val="4.001733934189703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0,03%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B4-46ED-B9EA-F51021A3541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'1990-2015_TOTAL'!$A$2:$A$4</c:f>
              <c:strCache>
                <c:ptCount val="3"/>
                <c:pt idx="0">
                  <c:v>ne ETS</c:v>
                </c:pt>
                <c:pt idx="1">
                  <c:v>ETS</c:v>
                </c:pt>
                <c:pt idx="2">
                  <c:v>ETS aviācija</c:v>
                </c:pt>
              </c:strCache>
            </c:strRef>
          </c:cat>
          <c:val>
            <c:numRef>
              <c:f>'1990-2015_TOTAL'!$Z$2:$Z$4</c:f>
              <c:numCache>
                <c:formatCode>0.00</c:formatCode>
                <c:ptCount val="3"/>
                <c:pt idx="0" formatCode="0.000">
                  <c:v>9017.5959999999759</c:v>
                </c:pt>
                <c:pt idx="1">
                  <c:v>2354.2469999999953</c:v>
                </c:pt>
                <c:pt idx="2">
                  <c:v>3.4139999999999997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4B4-46ED-B9EA-F51021A35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9.2788403759358234E-2"/>
          <c:y val="0.86491098026601032"/>
          <c:w val="0.79801959151122459"/>
          <c:h val="0.10287462389405275"/>
        </c:manualLayout>
      </c:layout>
      <c:overlay val="0"/>
      <c:txPr>
        <a:bodyPr/>
        <a:lstStyle/>
        <a:p>
          <a:pPr rtl="0">
            <a:defRPr sz="3200"/>
          </a:pPr>
          <a:endParaRPr lang="lv-LV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484525473420115E-2"/>
          <c:y val="4.3362671165375739E-2"/>
          <c:w val="0.9315841152676243"/>
          <c:h val="0.74264021864470819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'1990-2015_detailed_with Targets'!$A$17</c:f>
              <c:strCache>
                <c:ptCount val="1"/>
                <c:pt idx="0">
                  <c:v>lauksaimniecība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6">
                  <a:alpha val="5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50-4215-9615-9C9948F2A603}"/>
              </c:ext>
            </c:extLst>
          </c:dPt>
          <c:cat>
            <c:strRef>
              <c:f>'1990-2015_detailed_with Targets'!$Q$1:$AV$1</c:f>
              <c:strCache>
                <c:ptCount val="12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8">
                  <c:v>2015</c:v>
                </c:pt>
                <c:pt idx="9">
                  <c:v>2020</c:v>
                </c:pt>
                <c:pt idx="10">
                  <c:v>2025</c:v>
                </c:pt>
                <c:pt idx="11">
                  <c:v>2030</c:v>
                </c:pt>
              </c:strCache>
            </c:strRef>
          </c:cat>
          <c:val>
            <c:numRef>
              <c:f>'1990-2015_detailed_with Targets'!$B$17:$AV$17</c:f>
              <c:numCache>
                <c:formatCode>#,##0.00</c:formatCode>
                <c:ptCount val="12"/>
                <c:pt idx="0">
                  <c:v>2270.8059773766872</c:v>
                </c:pt>
                <c:pt idx="1">
                  <c:v>2430.5208966641253</c:v>
                </c:pt>
                <c:pt idx="2">
                  <c:v>2456.4067404640705</c:v>
                </c:pt>
                <c:pt idx="3">
                  <c:v>2573.9210560926726</c:v>
                </c:pt>
                <c:pt idx="4">
                  <c:v>2639.7371330379169</c:v>
                </c:pt>
                <c:pt idx="5">
                  <c:v>2726.4183007004476</c:v>
                </c:pt>
                <c:pt idx="6" formatCode="0.00">
                  <c:v>2820.9643452516984</c:v>
                </c:pt>
                <c:pt idx="8" formatCode="0.00">
                  <c:v>2404.6878021949797</c:v>
                </c:pt>
                <c:pt idx="9" formatCode="0.00">
                  <c:v>2757.2390872973492</c:v>
                </c:pt>
                <c:pt idx="10" formatCode="0.00">
                  <c:v>3017.3098211005231</c:v>
                </c:pt>
                <c:pt idx="11" formatCode="0.00">
                  <c:v>3277.3805549036974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50-4215-9615-9C9948F2A603}"/>
            </c:ext>
          </c:extLst>
        </c:ser>
        <c:ser>
          <c:idx val="0"/>
          <c:order val="1"/>
          <c:tx>
            <c:strRef>
              <c:f>'1990-2015_detailed_with Targets'!$A$12</c:f>
              <c:strCache>
                <c:ptCount val="1"/>
                <c:pt idx="0">
                  <c:v>transports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1">
                  <a:alpha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750-4215-9615-9C9948F2A603}"/>
              </c:ext>
            </c:extLst>
          </c:dPt>
          <c:cat>
            <c:strRef>
              <c:f>'1990-2015_detailed_with Targets'!$Q$1:$AV$1</c:f>
              <c:strCache>
                <c:ptCount val="12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8">
                  <c:v>2015</c:v>
                </c:pt>
                <c:pt idx="9">
                  <c:v>2020</c:v>
                </c:pt>
                <c:pt idx="10">
                  <c:v>2025</c:v>
                </c:pt>
                <c:pt idx="11">
                  <c:v>2030</c:v>
                </c:pt>
              </c:strCache>
            </c:strRef>
          </c:cat>
          <c:val>
            <c:numRef>
              <c:f>'1990-2015_detailed_with Targets'!$B$12:$AV$12</c:f>
              <c:numCache>
                <c:formatCode>#,##0.00</c:formatCode>
                <c:ptCount val="12"/>
                <c:pt idx="0">
                  <c:v>3099.9272543656657</c:v>
                </c:pt>
                <c:pt idx="1">
                  <c:v>3253.5894061682657</c:v>
                </c:pt>
                <c:pt idx="2">
                  <c:v>2895.2796555737336</c:v>
                </c:pt>
                <c:pt idx="3">
                  <c:v>2793.7874374072367</c:v>
                </c:pt>
                <c:pt idx="4">
                  <c:v>2830.5607210872686</c:v>
                </c:pt>
                <c:pt idx="5">
                  <c:v>2951.9216783776401</c:v>
                </c:pt>
                <c:pt idx="6" formatCode="0.00">
                  <c:v>3121.0520000000001</c:v>
                </c:pt>
                <c:pt idx="8" formatCode="0.00">
                  <c:v>2796.6722</c:v>
                </c:pt>
                <c:pt idx="9" formatCode="0.00">
                  <c:v>2860.1904</c:v>
                </c:pt>
                <c:pt idx="10" formatCode="0.00">
                  <c:v>2944.1187999999997</c:v>
                </c:pt>
                <c:pt idx="11" formatCode="0.00">
                  <c:v>3014.3063999999999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50-4215-9615-9C9948F2A603}"/>
            </c:ext>
          </c:extLst>
        </c:ser>
        <c:ser>
          <c:idx val="2"/>
          <c:order val="2"/>
          <c:tx>
            <c:strRef>
              <c:f>'1990-2015_detailed_with Targets'!$A$14</c:f>
              <c:strCache>
                <c:ptCount val="1"/>
                <c:pt idx="0">
                  <c:v>ne-ETS stacionārā enerģētika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3">
                  <a:alpha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50-4215-9615-9C9948F2A603}"/>
              </c:ext>
            </c:extLst>
          </c:dPt>
          <c:cat>
            <c:strRef>
              <c:f>'1990-2015_detailed_with Targets'!$Q$1:$AV$1</c:f>
              <c:strCache>
                <c:ptCount val="12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8">
                  <c:v>2015</c:v>
                </c:pt>
                <c:pt idx="9">
                  <c:v>2020</c:v>
                </c:pt>
                <c:pt idx="10">
                  <c:v>2025</c:v>
                </c:pt>
                <c:pt idx="11">
                  <c:v>2030</c:v>
                </c:pt>
              </c:strCache>
            </c:strRef>
          </c:cat>
          <c:val>
            <c:numRef>
              <c:f>'1990-2015_detailed_with Targets'!$B$14:$AV$14</c:f>
              <c:numCache>
                <c:formatCode>#,##0.00</c:formatCode>
                <c:ptCount val="12"/>
                <c:pt idx="0">
                  <c:v>1569.1715905045924</c:v>
                </c:pt>
                <c:pt idx="1">
                  <c:v>1635.8747033322056</c:v>
                </c:pt>
                <c:pt idx="2">
                  <c:v>1582.7946716183328</c:v>
                </c:pt>
                <c:pt idx="3">
                  <c:v>1322.1894357078952</c:v>
                </c:pt>
                <c:pt idx="4">
                  <c:v>1576.8692805329356</c:v>
                </c:pt>
                <c:pt idx="5">
                  <c:v>1584.7019615817724</c:v>
                </c:pt>
                <c:pt idx="6" formatCode="0.00">
                  <c:v>1502.0172654313731</c:v>
                </c:pt>
                <c:pt idx="8" formatCode="0.00">
                  <c:v>1756.5150420000002</c:v>
                </c:pt>
                <c:pt idx="9" formatCode="0.00">
                  <c:v>1975.7709499999978</c:v>
                </c:pt>
                <c:pt idx="10" formatCode="0.00">
                  <c:v>2144.7297700000017</c:v>
                </c:pt>
                <c:pt idx="11" formatCode="0.00">
                  <c:v>2353.6000219999983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750-4215-9615-9C9948F2A603}"/>
            </c:ext>
          </c:extLst>
        </c:ser>
        <c:ser>
          <c:idx val="6"/>
          <c:order val="3"/>
          <c:tx>
            <c:strRef>
              <c:f>'1990-2015_detailed_with Targets'!$A$18</c:f>
              <c:strCache>
                <c:ptCount val="1"/>
                <c:pt idx="0">
                  <c:v>aktritumu apsaimniekošana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1">
                  <a:alpha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750-4215-9615-9C9948F2A603}"/>
              </c:ext>
            </c:extLst>
          </c:dPt>
          <c:cat>
            <c:strRef>
              <c:f>'1990-2015_detailed_with Targets'!$Q$1:$AV$1</c:f>
              <c:strCache>
                <c:ptCount val="12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8">
                  <c:v>2015</c:v>
                </c:pt>
                <c:pt idx="9">
                  <c:v>2020</c:v>
                </c:pt>
                <c:pt idx="10">
                  <c:v>2025</c:v>
                </c:pt>
                <c:pt idx="11">
                  <c:v>2030</c:v>
                </c:pt>
              </c:strCache>
            </c:strRef>
          </c:cat>
          <c:val>
            <c:numRef>
              <c:f>'1990-2015_detailed_with Targets'!$B$18:$AV$18</c:f>
              <c:numCache>
                <c:formatCode>#,##0.00</c:formatCode>
                <c:ptCount val="12"/>
                <c:pt idx="0">
                  <c:v>762.12545719858986</c:v>
                </c:pt>
                <c:pt idx="1">
                  <c:v>843.94976721930595</c:v>
                </c:pt>
                <c:pt idx="2">
                  <c:v>798.45016188868817</c:v>
                </c:pt>
                <c:pt idx="3">
                  <c:v>822.14995195503582</c:v>
                </c:pt>
                <c:pt idx="4">
                  <c:v>832.29713688519826</c:v>
                </c:pt>
                <c:pt idx="5">
                  <c:v>841.00274631609352</c:v>
                </c:pt>
                <c:pt idx="6" formatCode="0.00">
                  <c:v>836.34922932983955</c:v>
                </c:pt>
                <c:pt idx="8" formatCode="0.00">
                  <c:v>636.38695425922174</c:v>
                </c:pt>
                <c:pt idx="9" formatCode="0.00">
                  <c:v>570.71094884048398</c:v>
                </c:pt>
                <c:pt idx="10" formatCode="0.00">
                  <c:v>538.85002680750199</c:v>
                </c:pt>
                <c:pt idx="11" formatCode="0.00">
                  <c:v>512.44735725892497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750-4215-9615-9C9948F2A603}"/>
            </c:ext>
          </c:extLst>
        </c:ser>
        <c:ser>
          <c:idx val="1"/>
          <c:order val="4"/>
          <c:tx>
            <c:strRef>
              <c:f>'1990-2015_detailed_with Targets'!$A$13</c:f>
              <c:strCache>
                <c:ptCount val="1"/>
                <c:pt idx="0">
                  <c:v>mājsaimniecības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2">
                  <a:alpha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750-4215-9615-9C9948F2A603}"/>
              </c:ext>
            </c:extLst>
          </c:dPt>
          <c:cat>
            <c:strRef>
              <c:f>'1990-2015_detailed_with Targets'!$Q$1:$AV$1</c:f>
              <c:strCache>
                <c:ptCount val="12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8">
                  <c:v>2015</c:v>
                </c:pt>
                <c:pt idx="9">
                  <c:v>2020</c:v>
                </c:pt>
                <c:pt idx="10">
                  <c:v>2025</c:v>
                </c:pt>
                <c:pt idx="11">
                  <c:v>2030</c:v>
                </c:pt>
              </c:strCache>
            </c:strRef>
          </c:cat>
          <c:val>
            <c:numRef>
              <c:f>'1990-2015_detailed_with Targets'!$B$13:$AV$13</c:f>
              <c:numCache>
                <c:formatCode>#,##0.00</c:formatCode>
                <c:ptCount val="12"/>
                <c:pt idx="0">
                  <c:v>588.35274885393312</c:v>
                </c:pt>
                <c:pt idx="1">
                  <c:v>671.86010410668837</c:v>
                </c:pt>
                <c:pt idx="2">
                  <c:v>622.50935060346467</c:v>
                </c:pt>
                <c:pt idx="3">
                  <c:v>593.31999387129292</c:v>
                </c:pt>
                <c:pt idx="4">
                  <c:v>555.82373676232692</c:v>
                </c:pt>
                <c:pt idx="5">
                  <c:v>559.53851501142617</c:v>
                </c:pt>
                <c:pt idx="6" formatCode="0.00">
                  <c:v>531.39460038005848</c:v>
                </c:pt>
                <c:pt idx="8" formatCode="0.00">
                  <c:v>606.21719999999959</c:v>
                </c:pt>
                <c:pt idx="9" formatCode="0.00">
                  <c:v>514.42539999999997</c:v>
                </c:pt>
                <c:pt idx="10" formatCode="0.00">
                  <c:v>353.34519999999975</c:v>
                </c:pt>
                <c:pt idx="11" formatCode="0.00">
                  <c:v>239.63200000000001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750-4215-9615-9C9948F2A603}"/>
            </c:ext>
          </c:extLst>
        </c:ser>
        <c:ser>
          <c:idx val="4"/>
          <c:order val="5"/>
          <c:tx>
            <c:strRef>
              <c:f>'1990-2015_detailed_with Targets'!$A$16</c:f>
              <c:strCache>
                <c:ptCount val="1"/>
                <c:pt idx="0">
                  <c:v>ne-ETS rūpnieciskie procesi, ķīm.vielu izmant.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5">
                  <a:alpha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750-4215-9615-9C9948F2A603}"/>
              </c:ext>
            </c:extLst>
          </c:dPt>
          <c:cat>
            <c:strRef>
              <c:f>'1990-2015_detailed_with Targets'!$Q$1:$AV$1</c:f>
              <c:strCache>
                <c:ptCount val="12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8">
                  <c:v>2015</c:v>
                </c:pt>
                <c:pt idx="9">
                  <c:v>2020</c:v>
                </c:pt>
                <c:pt idx="10">
                  <c:v>2025</c:v>
                </c:pt>
                <c:pt idx="11">
                  <c:v>2030</c:v>
                </c:pt>
              </c:strCache>
            </c:strRef>
          </c:cat>
          <c:val>
            <c:numRef>
              <c:f>'1990-2015_detailed_with Targets'!$B$16:$AV$16</c:f>
              <c:numCache>
                <c:formatCode>#,##0.00</c:formatCode>
                <c:ptCount val="12"/>
                <c:pt idx="0">
                  <c:v>126.29890288881097</c:v>
                </c:pt>
                <c:pt idx="1">
                  <c:v>205.26229633899544</c:v>
                </c:pt>
                <c:pt idx="2">
                  <c:v>151.62422601945221</c:v>
                </c:pt>
                <c:pt idx="3">
                  <c:v>178.9936208883073</c:v>
                </c:pt>
                <c:pt idx="4">
                  <c:v>237.46571256444992</c:v>
                </c:pt>
                <c:pt idx="5">
                  <c:v>241.12406444025876</c:v>
                </c:pt>
                <c:pt idx="6" formatCode="0.00">
                  <c:v>253.98564357574185</c:v>
                </c:pt>
                <c:pt idx="8" formatCode="0.00">
                  <c:v>275.81330405863315</c:v>
                </c:pt>
                <c:pt idx="9" formatCode="0.00">
                  <c:v>335.27197594477616</c:v>
                </c:pt>
                <c:pt idx="10" formatCode="0.00">
                  <c:v>393.6566510539264</c:v>
                </c:pt>
                <c:pt idx="11" formatCode="0.00">
                  <c:v>452.19874275193564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750-4215-9615-9C9948F2A603}"/>
            </c:ext>
          </c:extLst>
        </c:ser>
        <c:ser>
          <c:idx val="3"/>
          <c:order val="6"/>
          <c:tx>
            <c:strRef>
              <c:f>'1990-2015_detailed_with Targets'!$A$15</c:f>
              <c:strCache>
                <c:ptCount val="1"/>
                <c:pt idx="0">
                  <c:v>cita ne-ETS enerģētika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4">
                  <a:alpha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750-4215-9615-9C9948F2A603}"/>
              </c:ext>
            </c:extLst>
          </c:dPt>
          <c:cat>
            <c:strRef>
              <c:f>'1990-2015_detailed_with Targets'!$Q$1:$AV$1</c:f>
              <c:strCache>
                <c:ptCount val="12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8">
                  <c:v>2015</c:v>
                </c:pt>
                <c:pt idx="9">
                  <c:v>2020</c:v>
                </c:pt>
                <c:pt idx="10">
                  <c:v>2025</c:v>
                </c:pt>
                <c:pt idx="11">
                  <c:v>2030</c:v>
                </c:pt>
              </c:strCache>
            </c:strRef>
          </c:cat>
          <c:val>
            <c:numRef>
              <c:f>'1990-2015_detailed_with Targets'!$B$15:$AV$15</c:f>
              <c:numCache>
                <c:formatCode>#,##0.00</c:formatCode>
                <c:ptCount val="12"/>
                <c:pt idx="0">
                  <c:v>140.88301132853513</c:v>
                </c:pt>
                <c:pt idx="1">
                  <c:v>99.556066953762482</c:v>
                </c:pt>
                <c:pt idx="2">
                  <c:v>70.326310434415959</c:v>
                </c:pt>
                <c:pt idx="3">
                  <c:v>87.014408252465941</c:v>
                </c:pt>
                <c:pt idx="4">
                  <c:v>107.51844861889001</c:v>
                </c:pt>
                <c:pt idx="5">
                  <c:v>116.301723252399</c:v>
                </c:pt>
                <c:pt idx="6" formatCode="0.00">
                  <c:v>144.34693231827646</c:v>
                </c:pt>
                <c:pt idx="8" formatCode="0.00">
                  <c:v>76.55</c:v>
                </c:pt>
                <c:pt idx="9" formatCode="0.00">
                  <c:v>76.75</c:v>
                </c:pt>
                <c:pt idx="10" formatCode="0.00">
                  <c:v>61.35</c:v>
                </c:pt>
                <c:pt idx="11" formatCode="0.00">
                  <c:v>53.72500000000003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750-4215-9615-9C9948F2A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2353408"/>
        <c:axId val="42354944"/>
      </c:barChart>
      <c:lineChart>
        <c:grouping val="standard"/>
        <c:varyColors val="0"/>
        <c:ser>
          <c:idx val="7"/>
          <c:order val="7"/>
          <c:tx>
            <c:strRef>
              <c:f>'1990-2015_detailed_with Targets'!$A$24</c:f>
              <c:strCache>
                <c:ptCount val="1"/>
                <c:pt idx="0">
                  <c:v>ne-ETS mērķis 2020.gadam (+17%)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'1990-2015_detailed_with Targets'!$Q$24:$AL$24</c:f>
              <c:numCache>
                <c:formatCode>General</c:formatCode>
                <c:ptCount val="10"/>
                <c:pt idx="4" formatCode="0.00">
                  <c:v>9260.0619999999872</c:v>
                </c:pt>
                <c:pt idx="5" formatCode="0.00">
                  <c:v>9351.2379999999921</c:v>
                </c:pt>
                <c:pt idx="6" formatCode="0.00">
                  <c:v>9442.4149999999936</c:v>
                </c:pt>
                <c:pt idx="8" formatCode="0.00">
                  <c:v>9442.4149999999936</c:v>
                </c:pt>
                <c:pt idx="9" formatCode="0.00">
                  <c:v>9898.2990000000009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8750-4215-9615-9C9948F2A603}"/>
            </c:ext>
          </c:extLst>
        </c:ser>
        <c:ser>
          <c:idx val="8"/>
          <c:order val="8"/>
          <c:tx>
            <c:strRef>
              <c:f>'1990-2015_detailed_with Targets'!$A$25</c:f>
              <c:strCache>
                <c:ptCount val="1"/>
                <c:pt idx="0">
                  <c:v>potenciālais ne-ETS mērķis 2030.gadam (-6% pret 2005)</c:v>
                </c:pt>
              </c:strCache>
            </c:strRef>
          </c:tx>
          <c:spPr>
            <a:ln w="50800">
              <a:solidFill>
                <a:srgbClr val="FF0000"/>
              </a:solidFill>
              <a:prstDash val="dash"/>
            </a:ln>
          </c:spPr>
          <c:marker>
            <c:symbol val="none"/>
          </c:marker>
          <c:val>
            <c:numRef>
              <c:f>'1990-2015_detailed_with Targets'!$Q$25:$AV$25</c:f>
              <c:numCache>
                <c:formatCode>General</c:formatCode>
                <c:ptCount val="12"/>
                <c:pt idx="9" formatCode="0.00">
                  <c:v>9898.2990000000009</c:v>
                </c:pt>
                <c:pt idx="10" formatCode="0.00">
                  <c:v>8971.2045799999978</c:v>
                </c:pt>
                <c:pt idx="11" formatCode="0.00">
                  <c:v>8044.110160000002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8750-4215-9615-9C9948F2A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53408"/>
        <c:axId val="42354944"/>
      </c:lineChart>
      <c:catAx>
        <c:axId val="42353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354944"/>
        <c:crosses val="autoZero"/>
        <c:auto val="1"/>
        <c:lblAlgn val="ctr"/>
        <c:lblOffset val="100"/>
        <c:noMultiLvlLbl val="0"/>
      </c:catAx>
      <c:valAx>
        <c:axId val="4235494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42353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2675101360968739"/>
          <c:w val="0.99337771580635736"/>
          <c:h val="0.173248986390313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700"/>
      </a:pPr>
      <a:endParaRPr lang="lv-LV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Forecasted specific heat energy consumption with existing funding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Sheet1!$B$2:$B$8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xVal>
          <c:yVal>
            <c:numRef>
              <c:f>Sheet1!$I$2:$I$8</c:f>
              <c:numCache>
                <c:formatCode>0.0</c:formatCode>
                <c:ptCount val="7"/>
                <c:pt idx="0">
                  <c:v>152.04</c:v>
                </c:pt>
                <c:pt idx="1">
                  <c:v>151.36102490786629</c:v>
                </c:pt>
                <c:pt idx="2">
                  <c:v>150.68204981573291</c:v>
                </c:pt>
                <c:pt idx="3">
                  <c:v>150.00307472359779</c:v>
                </c:pt>
                <c:pt idx="4">
                  <c:v>149.32409963146529</c:v>
                </c:pt>
                <c:pt idx="5">
                  <c:v>148.64512453933133</c:v>
                </c:pt>
                <c:pt idx="6">
                  <c:v>147.96614944719806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69F-4A63-8CAC-C3115D3A3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607744"/>
        <c:axId val="46614016"/>
      </c:scatterChart>
      <c:scatterChart>
        <c:scatterStyle val="lineMarker"/>
        <c:varyColors val="0"/>
        <c:ser>
          <c:idx val="1"/>
          <c:order val="1"/>
          <c:tx>
            <c:v>Forecasted specific heat energy consumption with additional funding</c:v>
          </c:tx>
          <c:spPr>
            <a:ln w="25400" cap="rnd">
              <a:solidFill>
                <a:schemeClr val="accent2">
                  <a:shade val="95000"/>
                  <a:satMod val="105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Sheet1!$B$8:$B$16</c:f>
              <c:numCache>
                <c:formatCode>General</c:formatCod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</c:numRef>
          </c:xVal>
          <c:yVal>
            <c:numRef>
              <c:f>Sheet1!$I$8:$I$16</c:f>
              <c:numCache>
                <c:formatCode>0.0</c:formatCode>
                <c:ptCount val="9"/>
                <c:pt idx="0">
                  <c:v>147.96614944719806</c:v>
                </c:pt>
                <c:pt idx="1">
                  <c:v>147.28717435506437</c:v>
                </c:pt>
                <c:pt idx="2">
                  <c:v>146.60819926293041</c:v>
                </c:pt>
                <c:pt idx="3">
                  <c:v>145.9292241707968</c:v>
                </c:pt>
                <c:pt idx="4">
                  <c:v>145.25024907866342</c:v>
                </c:pt>
                <c:pt idx="5">
                  <c:v>144.57127398652941</c:v>
                </c:pt>
                <c:pt idx="6">
                  <c:v>143.89229889439585</c:v>
                </c:pt>
                <c:pt idx="7">
                  <c:v>143.21332380226198</c:v>
                </c:pt>
                <c:pt idx="8">
                  <c:v>142.53434871012831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69F-4A63-8CAC-C3115D3A3535}"/>
            </c:ext>
          </c:extLst>
        </c:ser>
        <c:ser>
          <c:idx val="2"/>
          <c:order val="2"/>
          <c:tx>
            <c:v>Forecasted specific heat energy consumption with government goal</c:v>
          </c:tx>
          <c:spPr>
            <a:ln w="1905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Sheet1!$B$2:$B$16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xVal>
          <c:yVal>
            <c:numRef>
              <c:f>Sheet1!$D$2:$D$16</c:f>
              <c:numCache>
                <c:formatCode>General</c:formatCode>
                <c:ptCount val="15"/>
                <c:pt idx="0">
                  <c:v>152.04</c:v>
                </c:pt>
                <c:pt idx="1">
                  <c:v>148.32290000000017</c:v>
                </c:pt>
                <c:pt idx="2">
                  <c:v>144.60579999999999</c:v>
                </c:pt>
                <c:pt idx="3">
                  <c:v>140.88870000000017</c:v>
                </c:pt>
                <c:pt idx="4">
                  <c:v>137.17159999999998</c:v>
                </c:pt>
                <c:pt idx="5">
                  <c:v>133.4545</c:v>
                </c:pt>
                <c:pt idx="6">
                  <c:v>129.73740000000001</c:v>
                </c:pt>
                <c:pt idx="7">
                  <c:v>126.02030000000001</c:v>
                </c:pt>
                <c:pt idx="8">
                  <c:v>122.3032</c:v>
                </c:pt>
                <c:pt idx="9">
                  <c:v>118.5861</c:v>
                </c:pt>
                <c:pt idx="10">
                  <c:v>114.869</c:v>
                </c:pt>
                <c:pt idx="11">
                  <c:v>111.1519</c:v>
                </c:pt>
                <c:pt idx="12">
                  <c:v>107.43480000000002</c:v>
                </c:pt>
                <c:pt idx="13">
                  <c:v>103.71770000000002</c:v>
                </c:pt>
                <c:pt idx="14">
                  <c:v>100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69F-4A63-8CAC-C3115D3A3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607744"/>
        <c:axId val="46614016"/>
      </c:scatterChart>
      <c:valAx>
        <c:axId val="46607744"/>
        <c:scaling>
          <c:orientation val="minMax"/>
          <c:max val="2030"/>
          <c:min val="201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46614016"/>
        <c:crosses val="autoZero"/>
        <c:crossBetween val="midCat"/>
      </c:valAx>
      <c:valAx>
        <c:axId val="46614016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lv-LV" sz="900"/>
                  <a:t>Specific heat energy consumption for heating, kWh/m2 per 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466077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5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lv-LV" sz="1600" b="1">
                <a:solidFill>
                  <a:sysClr val="windowText" lastClr="000000"/>
                </a:solidFill>
              </a:rPr>
              <a:t>Atjaunojamo energoresursu īpatsvars</a:t>
            </a:r>
          </a:p>
        </c:rich>
      </c:tx>
      <c:layout>
        <c:manualLayout>
          <c:xMode val="edge"/>
          <c:yMode val="edge"/>
          <c:x val="0.32705921057499604"/>
          <c:y val="1.618938985631470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356174145468807"/>
          <c:y val="8.1194152868766523E-2"/>
          <c:w val="0.86559529033826077"/>
          <c:h val="0.741653056686727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Sheet1!$G$33</c:f>
              <c:strCache>
                <c:ptCount val="1"/>
                <c:pt idx="0">
                  <c:v>Faktiskais AER īpatsvars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4445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-2.1685936414102415E-2"/>
                  <c:y val="-5.0068255779663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04-4DAC-A29E-0DA2607E5C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Sheet1!$H$32:$AG$32</c:f>
              <c:numCache>
                <c:formatCode>General</c:formatCode>
                <c:ptCount val="2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2017</c:v>
                </c:pt>
                <c:pt idx="15">
                  <c:v>2020</c:v>
                </c:pt>
                <c:pt idx="25">
                  <c:v>2030</c:v>
                </c:pt>
              </c:numCache>
            </c:numRef>
          </c:xVal>
          <c:yVal>
            <c:numRef>
              <c:f>Sheet1!$H$33:$AG$33</c:f>
              <c:numCache>
                <c:formatCode>0.00%</c:formatCode>
                <c:ptCount val="26"/>
                <c:pt idx="0">
                  <c:v>0.32794250422645221</c:v>
                </c:pt>
                <c:pt idx="1">
                  <c:v>0.32264408963106711</c:v>
                </c:pt>
                <c:pt idx="2">
                  <c:v>0.31141356986566088</c:v>
                </c:pt>
                <c:pt idx="3">
                  <c:v>0.29614983423637642</c:v>
                </c:pt>
                <c:pt idx="4">
                  <c:v>0.29811405989084888</c:v>
                </c:pt>
                <c:pt idx="5">
                  <c:v>0.34317492422466678</c:v>
                </c:pt>
                <c:pt idx="6">
                  <c:v>0.30375497733824597</c:v>
                </c:pt>
                <c:pt idx="7">
                  <c:v>0.33480530304632894</c:v>
                </c:pt>
                <c:pt idx="8">
                  <c:v>0.35725593626981861</c:v>
                </c:pt>
                <c:pt idx="9">
                  <c:v>0.37076358063713899</c:v>
                </c:pt>
                <c:pt idx="10">
                  <c:v>0.38653837925044021</c:v>
                </c:pt>
                <c:pt idx="11" formatCode="0.0%">
                  <c:v>0.37560396936774931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304-4DAC-A29E-0DA2607E5CC3}"/>
            </c:ext>
          </c:extLst>
        </c:ser>
        <c:ser>
          <c:idx val="1"/>
          <c:order val="1"/>
          <c:tx>
            <c:strRef>
              <c:f>Sheet1!$G$34</c:f>
              <c:strCache>
                <c:ptCount val="1"/>
                <c:pt idx="0">
                  <c:v>Mērķa vērtības, NAP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10"/>
            <c:marker>
              <c:symbol val="circle"/>
              <c:size val="7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304-4DAC-A29E-0DA2607E5CC3}"/>
              </c:ext>
            </c:extLst>
          </c:dPt>
          <c:dPt>
            <c:idx val="12"/>
            <c:marker>
              <c:symbol val="circle"/>
              <c:size val="7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304-4DAC-A29E-0DA2607E5CC3}"/>
              </c:ext>
            </c:extLst>
          </c:dPt>
          <c:dPt>
            <c:idx val="15"/>
            <c:marker>
              <c:symbol val="circle"/>
              <c:size val="7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304-4DAC-A29E-0DA2607E5CC3}"/>
              </c:ext>
            </c:extLst>
          </c:dPt>
          <c:dLbls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04-4DAC-A29E-0DA2607E5CC3}"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04-4DAC-A29E-0DA2607E5CC3}"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04-4DAC-A29E-0DA2607E5C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Sheet1!$H$32:$AG$32</c:f>
              <c:numCache>
                <c:formatCode>General</c:formatCode>
                <c:ptCount val="2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2017</c:v>
                </c:pt>
                <c:pt idx="15">
                  <c:v>2020</c:v>
                </c:pt>
                <c:pt idx="25">
                  <c:v>2030</c:v>
                </c:pt>
              </c:numCache>
            </c:numRef>
          </c:xVal>
          <c:yVal>
            <c:numRef>
              <c:f>Sheet1!$H$34:$AG$34</c:f>
              <c:numCache>
                <c:formatCode>General</c:formatCode>
                <c:ptCount val="26"/>
                <c:pt idx="10" formatCode="0%">
                  <c:v>0.35</c:v>
                </c:pt>
                <c:pt idx="12" formatCode="0%">
                  <c:v>0.37</c:v>
                </c:pt>
                <c:pt idx="15" formatCode="0%">
                  <c:v>0.4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7304-4DAC-A29E-0DA2607E5CC3}"/>
            </c:ext>
          </c:extLst>
        </c:ser>
        <c:ser>
          <c:idx val="2"/>
          <c:order val="2"/>
          <c:tx>
            <c:strRef>
              <c:f>Sheet1!$G$35</c:f>
              <c:strCache>
                <c:ptCount val="1"/>
                <c:pt idx="0">
                  <c:v>Mērķa vērtība, LV-2030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rgbClr val="C00000"/>
                </a:solidFill>
              </a:ln>
              <a:effectLst/>
            </c:spPr>
          </c:marker>
          <c:dPt>
            <c:idx val="25"/>
            <c:marker>
              <c:symbol val="circle"/>
              <c:size val="8"/>
              <c:spPr>
                <a:noFill/>
                <a:ln w="15875">
                  <a:solidFill>
                    <a:srgbClr val="C0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304-4DAC-A29E-0DA2607E5CC3}"/>
              </c:ext>
            </c:extLst>
          </c:dPt>
          <c:dLbls>
            <c:dLbl>
              <c:idx val="25"/>
              <c:layout>
                <c:manualLayout>
                  <c:x val="0"/>
                  <c:y val="-4.6530346055219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04-4DAC-A29E-0DA2607E5C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Sheet1!$H$32:$AG$32</c:f>
              <c:numCache>
                <c:formatCode>General</c:formatCode>
                <c:ptCount val="2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2017</c:v>
                </c:pt>
                <c:pt idx="15">
                  <c:v>2020</c:v>
                </c:pt>
                <c:pt idx="25">
                  <c:v>2030</c:v>
                </c:pt>
              </c:numCache>
            </c:numRef>
          </c:xVal>
          <c:yVal>
            <c:numRef>
              <c:f>Sheet1!$H$35:$AG$35</c:f>
              <c:numCache>
                <c:formatCode>General</c:formatCode>
                <c:ptCount val="26"/>
                <c:pt idx="25" formatCode="0%">
                  <c:v>0.5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7304-4DAC-A29E-0DA2607E5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996032"/>
        <c:axId val="76747520"/>
      </c:scatterChart>
      <c:valAx>
        <c:axId val="61996032"/>
        <c:scaling>
          <c:orientation val="minMax"/>
          <c:max val="2030"/>
          <c:min val="20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76747520"/>
        <c:crosses val="autoZero"/>
        <c:crossBetween val="midCat"/>
        <c:majorUnit val="1"/>
      </c:valAx>
      <c:valAx>
        <c:axId val="76747520"/>
        <c:scaling>
          <c:orientation val="minMax"/>
          <c:max val="0.6000000000000000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 b="1">
                    <a:solidFill>
                      <a:sysClr val="windowText" lastClr="000000"/>
                    </a:solidFill>
                  </a:rPr>
                  <a:t>Atjaunojamo energoresursu</a:t>
                </a:r>
                <a:r>
                  <a:rPr lang="lv-LV" sz="1600" b="1" baseline="0">
                    <a:solidFill>
                      <a:sysClr val="windowText" lastClr="000000"/>
                    </a:solidFill>
                  </a:rPr>
                  <a:t> īpatsvars patēriņā, %</a:t>
                </a:r>
                <a:endParaRPr lang="lv-LV" sz="16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0181242137632221E-3"/>
              <c:y val="0.103296919615817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199603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9391313900229872E-2"/>
          <c:y val="0.90372233590204998"/>
          <c:w val="0.85000816780019794"/>
          <c:h val="9.5923282178260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070F3-40A0-0D45-804E-424BD529659E}" type="doc">
      <dgm:prSet loTypeId="urn:microsoft.com/office/officeart/2005/8/layout/arrow5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E6F5E0C-8C7B-BE4B-9B03-DAD3CCE7B68F}">
      <dgm:prSet phldrT="[Text]"/>
      <dgm:spPr/>
      <dgm:t>
        <a:bodyPr/>
        <a:lstStyle/>
        <a:p>
          <a:r>
            <a:rPr lang="en-US" b="1" dirty="0"/>
            <a:t>152.04 kWh/m</a:t>
          </a:r>
          <a:r>
            <a:rPr lang="en-US" b="1" baseline="30000" dirty="0"/>
            <a:t>2</a:t>
          </a:r>
        </a:p>
      </dgm:t>
    </dgm:pt>
    <dgm:pt modelId="{C3F60466-B42D-5143-B3BC-AA1F2C9518B3}" type="parTrans" cxnId="{1131CBD6-80A8-134F-96B2-42BE8EB2D3EB}">
      <dgm:prSet/>
      <dgm:spPr/>
      <dgm:t>
        <a:bodyPr/>
        <a:lstStyle/>
        <a:p>
          <a:endParaRPr lang="en-US"/>
        </a:p>
      </dgm:t>
    </dgm:pt>
    <dgm:pt modelId="{66E614EE-ABD7-0E43-B3F1-102D94625F1C}" type="sibTrans" cxnId="{1131CBD6-80A8-134F-96B2-42BE8EB2D3EB}">
      <dgm:prSet/>
      <dgm:spPr/>
      <dgm:t>
        <a:bodyPr/>
        <a:lstStyle/>
        <a:p>
          <a:endParaRPr lang="en-US"/>
        </a:p>
      </dgm:t>
    </dgm:pt>
    <dgm:pt modelId="{B49345CB-91B9-4A4D-BABE-50556634ECF4}">
      <dgm:prSet phldrT="[Text]"/>
      <dgm:spPr/>
      <dgm:t>
        <a:bodyPr/>
        <a:lstStyle/>
        <a:p>
          <a:r>
            <a:rPr lang="en-US" b="1" dirty="0"/>
            <a:t>100</a:t>
          </a:r>
        </a:p>
        <a:p>
          <a:r>
            <a:rPr lang="en-US" b="1" dirty="0"/>
            <a:t> kWh/m</a:t>
          </a:r>
          <a:r>
            <a:rPr lang="en-US" b="1" baseline="30000" dirty="0"/>
            <a:t>2</a:t>
          </a:r>
        </a:p>
      </dgm:t>
    </dgm:pt>
    <dgm:pt modelId="{4B37C9B6-0438-3E47-B621-A385B8B7869F}" type="parTrans" cxnId="{31EB04AC-ED25-5A42-9624-987FD462DB8F}">
      <dgm:prSet/>
      <dgm:spPr/>
      <dgm:t>
        <a:bodyPr/>
        <a:lstStyle/>
        <a:p>
          <a:endParaRPr lang="en-US"/>
        </a:p>
      </dgm:t>
    </dgm:pt>
    <dgm:pt modelId="{50BD1E1C-5740-DF43-B9E2-79E8B4FA3B98}" type="sibTrans" cxnId="{31EB04AC-ED25-5A42-9624-987FD462DB8F}">
      <dgm:prSet/>
      <dgm:spPr/>
      <dgm:t>
        <a:bodyPr/>
        <a:lstStyle/>
        <a:p>
          <a:endParaRPr lang="en-US"/>
        </a:p>
      </dgm:t>
    </dgm:pt>
    <dgm:pt modelId="{CAE188D6-26F1-3040-B0B7-E6B5EEE7F0F2}" type="pres">
      <dgm:prSet presAssocID="{23C070F3-40A0-0D45-804E-424BD52965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C6C74581-813C-F642-B85E-1208BA0E8590}" type="pres">
      <dgm:prSet presAssocID="{1E6F5E0C-8C7B-BE4B-9B03-DAD3CCE7B68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0818368-EE43-4648-BF88-492491BFAD65}" type="pres">
      <dgm:prSet presAssocID="{B49345CB-91B9-4A4D-BABE-50556634ECF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EA991B49-5E86-495A-BD6E-C9BDBFFBC8AD}" type="presOf" srcId="{1E6F5E0C-8C7B-BE4B-9B03-DAD3CCE7B68F}" destId="{C6C74581-813C-F642-B85E-1208BA0E8590}" srcOrd="0" destOrd="0" presId="urn:microsoft.com/office/officeart/2005/8/layout/arrow5"/>
    <dgm:cxn modelId="{1131CBD6-80A8-134F-96B2-42BE8EB2D3EB}" srcId="{23C070F3-40A0-0D45-804E-424BD529659E}" destId="{1E6F5E0C-8C7B-BE4B-9B03-DAD3CCE7B68F}" srcOrd="0" destOrd="0" parTransId="{C3F60466-B42D-5143-B3BC-AA1F2C9518B3}" sibTransId="{66E614EE-ABD7-0E43-B3F1-102D94625F1C}"/>
    <dgm:cxn modelId="{D58002C3-1170-4BA2-8B8A-827E5A0F649F}" type="presOf" srcId="{B49345CB-91B9-4A4D-BABE-50556634ECF4}" destId="{90818368-EE43-4648-BF88-492491BFAD65}" srcOrd="0" destOrd="0" presId="urn:microsoft.com/office/officeart/2005/8/layout/arrow5"/>
    <dgm:cxn modelId="{31EB04AC-ED25-5A42-9624-987FD462DB8F}" srcId="{23C070F3-40A0-0D45-804E-424BD529659E}" destId="{B49345CB-91B9-4A4D-BABE-50556634ECF4}" srcOrd="1" destOrd="0" parTransId="{4B37C9B6-0438-3E47-B621-A385B8B7869F}" sibTransId="{50BD1E1C-5740-DF43-B9E2-79E8B4FA3B98}"/>
    <dgm:cxn modelId="{6A4BB4E2-782F-4DCB-B6EE-3F687500C28F}" type="presOf" srcId="{23C070F3-40A0-0D45-804E-424BD529659E}" destId="{CAE188D6-26F1-3040-B0B7-E6B5EEE7F0F2}" srcOrd="0" destOrd="0" presId="urn:microsoft.com/office/officeart/2005/8/layout/arrow5"/>
    <dgm:cxn modelId="{8DEF9811-9E76-4892-BFF9-1C5D8334961D}" type="presParOf" srcId="{CAE188D6-26F1-3040-B0B7-E6B5EEE7F0F2}" destId="{C6C74581-813C-F642-B85E-1208BA0E8590}" srcOrd="0" destOrd="0" presId="urn:microsoft.com/office/officeart/2005/8/layout/arrow5"/>
    <dgm:cxn modelId="{2BCE689B-1129-4638-A5CE-EEAEFAED3840}" type="presParOf" srcId="{CAE188D6-26F1-3040-B0B7-E6B5EEE7F0F2}" destId="{90818368-EE43-4648-BF88-492491BFAD6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74581-813C-F642-B85E-1208BA0E8590}">
      <dsp:nvSpPr>
        <dsp:cNvPr id="0" name=""/>
        <dsp:cNvSpPr/>
      </dsp:nvSpPr>
      <dsp:spPr>
        <a:xfrm rot="16200000">
          <a:off x="217" y="67706"/>
          <a:ext cx="1240420" cy="124042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152.04 kWh/m</a:t>
          </a:r>
          <a:r>
            <a:rPr lang="en-US" sz="1300" b="1" kern="1200" baseline="30000" dirty="0"/>
            <a:t>2</a:t>
          </a:r>
        </a:p>
      </dsp:txBody>
      <dsp:txXfrm rot="5400000">
        <a:off x="218" y="377810"/>
        <a:ext cx="1023347" cy="620210"/>
      </dsp:txXfrm>
    </dsp:sp>
    <dsp:sp modelId="{90818368-EE43-4648-BF88-492491BFAD65}">
      <dsp:nvSpPr>
        <dsp:cNvPr id="0" name=""/>
        <dsp:cNvSpPr/>
      </dsp:nvSpPr>
      <dsp:spPr>
        <a:xfrm rot="5400000">
          <a:off x="1309944" y="67706"/>
          <a:ext cx="1240420" cy="124042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100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 kWh/m</a:t>
          </a:r>
          <a:r>
            <a:rPr lang="en-US" sz="1300" b="1" kern="1200" baseline="30000" dirty="0"/>
            <a:t>2</a:t>
          </a:r>
        </a:p>
      </dsp:txBody>
      <dsp:txXfrm rot="-5400000">
        <a:off x="1527018" y="377811"/>
        <a:ext cx="1023347" cy="620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0.5706</cdr:x>
      <cdr:y>0</cdr:y>
    </cdr:from>
    <cdr:to>
      <cdr:x>0.75952</cdr:x>
      <cdr:y>0.18626</cdr:y>
    </cdr:to>
    <cdr:sp macro="" textlink="">
      <cdr:nvSpPr>
        <cdr:cNvPr id="2" name="Oval Callout 1"/>
        <cdr:cNvSpPr/>
      </cdr:nvSpPr>
      <cdr:spPr>
        <a:xfrm xmlns:a="http://schemas.openxmlformats.org/drawingml/2006/main">
          <a:off x="3362324" y="0"/>
          <a:ext cx="1113259" cy="600075"/>
        </a:xfrm>
        <a:prstGeom xmlns:a="http://schemas.openxmlformats.org/drawingml/2006/main" prst="wedgeEllipseCallout">
          <a:avLst>
            <a:gd name="adj1" fmla="val 64202"/>
            <a:gd name="adj2" fmla="val 60320"/>
          </a:avLst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lv-LV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+7% pret 2005.g.</a:t>
          </a:r>
        </a:p>
      </cdr:txBody>
    </cdr:sp>
  </cdr:relSizeAnchor>
  <cdr:relSizeAnchor xmlns:cdr="http://schemas.openxmlformats.org/drawingml/2006/chartDrawing">
    <cdr:from>
      <cdr:x>0.80498</cdr:x>
      <cdr:y>0</cdr:y>
    </cdr:from>
    <cdr:to>
      <cdr:x>0.94561</cdr:x>
      <cdr:y>0.16557</cdr:y>
    </cdr:to>
    <cdr:sp macro="" textlink="">
      <cdr:nvSpPr>
        <cdr:cNvPr id="3" name="Oval Callout 2"/>
        <cdr:cNvSpPr/>
      </cdr:nvSpPr>
      <cdr:spPr>
        <a:xfrm xmlns:a="http://schemas.openxmlformats.org/drawingml/2006/main">
          <a:off x="4743450" y="0"/>
          <a:ext cx="828675" cy="533400"/>
        </a:xfrm>
        <a:prstGeom xmlns:a="http://schemas.openxmlformats.org/drawingml/2006/main" prst="wedgeEllipseCallout">
          <a:avLst>
            <a:gd name="adj1" fmla="val 48749"/>
            <a:gd name="adj2" fmla="val 38891"/>
          </a:avLst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lv-LV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+16% pret 2005.g.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D39D9-0ED6-47D5-B7DA-87545C9B8312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6CBAF-F5FA-4551-97A3-CC62FD323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0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6CBAF-F5FA-4551-97A3-CC62FD32320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3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FF66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Daudzdzīvokļu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FF6600"/>
                </a:solidFill>
              </a:rPr>
              <a:t>ēku</a:t>
            </a:r>
            <a:r>
              <a:rPr lang="en-US" sz="1200" dirty="0">
                <a:solidFill>
                  <a:srgbClr val="FF6600"/>
                </a:solidFill>
              </a:rPr>
              <a:t> </a:t>
            </a:r>
            <a:r>
              <a:rPr lang="en-US" sz="1200" dirty="0" err="1">
                <a:solidFill>
                  <a:srgbClr val="FF6600"/>
                </a:solidFill>
              </a:rPr>
              <a:t>skaits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FF66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Latvijā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lv-LV" sz="12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ir 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38 000.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FF6600"/>
                </a:solidFill>
              </a:rPr>
              <a:t>85% </a:t>
            </a:r>
            <a:r>
              <a:rPr lang="en-US" sz="1200" dirty="0" err="1">
                <a:solidFill>
                  <a:srgbClr val="FF6600"/>
                </a:solidFill>
              </a:rPr>
              <a:t>ēku</a:t>
            </a:r>
            <a:r>
              <a:rPr lang="en-US" sz="1200" dirty="0">
                <a:solidFill>
                  <a:srgbClr val="FF6600"/>
                </a:solidFill>
              </a:rPr>
              <a:t> </a:t>
            </a:r>
            <a:r>
              <a:rPr lang="en-US" sz="1200" dirty="0" err="1">
                <a:solidFill>
                  <a:srgbClr val="FF6600"/>
                </a:solidFill>
              </a:rPr>
              <a:t>neatbilst</a:t>
            </a:r>
            <a:r>
              <a:rPr lang="en-US" sz="1200" dirty="0">
                <a:solidFill>
                  <a:srgbClr val="FF6600"/>
                </a:solidFill>
              </a:rPr>
              <a:t> </a:t>
            </a:r>
            <a:r>
              <a:rPr lang="en-US" sz="1200" dirty="0" err="1">
                <a:solidFill>
                  <a:srgbClr val="FF6600"/>
                </a:solidFill>
              </a:rPr>
              <a:t>mūsdienu</a:t>
            </a:r>
            <a:r>
              <a:rPr lang="en-US" sz="1200" dirty="0">
                <a:solidFill>
                  <a:srgbClr val="FF6600"/>
                </a:solidFill>
              </a:rPr>
              <a:t> </a:t>
            </a:r>
            <a:r>
              <a:rPr lang="en-US" sz="1200" dirty="0" err="1">
                <a:solidFill>
                  <a:srgbClr val="FF6600"/>
                </a:solidFill>
              </a:rPr>
              <a:t>siltumtehnisko</a:t>
            </a:r>
            <a:r>
              <a:rPr lang="en-US" sz="1200" dirty="0">
                <a:solidFill>
                  <a:srgbClr val="FF6600"/>
                </a:solidFill>
              </a:rPr>
              <a:t> </a:t>
            </a:r>
            <a:r>
              <a:rPr lang="en-US" sz="1200" dirty="0" err="1">
                <a:solidFill>
                  <a:srgbClr val="FF6600"/>
                </a:solidFill>
              </a:rPr>
              <a:t>prasību</a:t>
            </a:r>
            <a:r>
              <a:rPr lang="en-US" sz="1200" dirty="0">
                <a:solidFill>
                  <a:srgbClr val="FF6600"/>
                </a:solidFill>
              </a:rPr>
              <a:t> </a:t>
            </a:r>
            <a:r>
              <a:rPr lang="en-US" sz="1200" dirty="0" err="1">
                <a:solidFill>
                  <a:srgbClr val="FF6600"/>
                </a:solidFill>
              </a:rPr>
              <a:t>normām</a:t>
            </a:r>
            <a:r>
              <a:rPr lang="en-US" sz="1200" dirty="0">
                <a:solidFill>
                  <a:srgbClr val="FF6600"/>
                </a:solidFill>
              </a:rPr>
              <a:t>.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indent="-285750">
              <a:buFont typeface="Arial"/>
              <a:buChar char="•"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2016.g. </a:t>
            </a:r>
            <a:r>
              <a:rPr kumimoji="0" lang="en-US" sz="1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siltum</a:t>
            </a:r>
            <a:r>
              <a:rPr lang="en-US" sz="1200" dirty="0" err="1"/>
              <a:t>a</a:t>
            </a:r>
            <a:r>
              <a:rPr lang="en-US" sz="1200" dirty="0"/>
              <a:t> </a:t>
            </a:r>
            <a:r>
              <a:rPr lang="en-US" sz="1200" dirty="0" err="1"/>
              <a:t>patēriņš</a:t>
            </a:r>
            <a:r>
              <a:rPr lang="en-US" sz="1200" dirty="0"/>
              <a:t> </a:t>
            </a:r>
            <a:r>
              <a:rPr lang="en-US" sz="1200" dirty="0" err="1"/>
              <a:t>daudzdzīvokļu</a:t>
            </a:r>
            <a:r>
              <a:rPr lang="en-US" sz="1200" dirty="0"/>
              <a:t> </a:t>
            </a:r>
            <a:r>
              <a:rPr lang="en-US" sz="1200" dirty="0" err="1"/>
              <a:t>ēkās</a:t>
            </a:r>
            <a:r>
              <a:rPr lang="en-US" sz="1200" dirty="0"/>
              <a:t> </a:t>
            </a:r>
            <a:r>
              <a:rPr lang="en-US" sz="1200" dirty="0" err="1"/>
              <a:t>Latvijā</a:t>
            </a:r>
            <a:r>
              <a:rPr lang="en-US" sz="1200" dirty="0"/>
              <a:t> - 152.04 kWh/m</a:t>
            </a:r>
            <a:r>
              <a:rPr lang="en-US" sz="1200" baseline="30000" dirty="0"/>
              <a:t>2</a:t>
            </a:r>
            <a:r>
              <a:rPr lang="en-US" sz="1200" dirty="0"/>
              <a:t>  </a:t>
            </a:r>
          </a:p>
          <a:p>
            <a:pPr marL="285750" indent="-285750">
              <a:buFont typeface="Arial"/>
              <a:buChar char="•"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Mērķis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atbilstoši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Latvijas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Enerģētikas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stratēģijai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2030 </a:t>
            </a:r>
            <a:r>
              <a:rPr kumimoji="0" lang="mr-IN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–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100kWh/m2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en-US" sz="1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līdz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2030. </a:t>
            </a:r>
            <a:r>
              <a:rPr kumimoji="0" lang="en-US" sz="1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gadam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/>
              <a:t>Uz</a:t>
            </a:r>
            <a:r>
              <a:rPr lang="en-US" sz="1200" dirty="0"/>
              <a:t> </a:t>
            </a:r>
            <a:r>
              <a:rPr lang="en-US" sz="1200" dirty="0" err="1"/>
              <a:t>doto</a:t>
            </a:r>
            <a:r>
              <a:rPr lang="en-US" sz="1200" dirty="0"/>
              <a:t> </a:t>
            </a:r>
            <a:r>
              <a:rPr lang="en-US" sz="1200" dirty="0" err="1"/>
              <a:t>brīdi</a:t>
            </a:r>
            <a:r>
              <a:rPr lang="en-US" sz="1200" dirty="0"/>
              <a:t>, </a:t>
            </a:r>
            <a:r>
              <a:rPr lang="en-US" sz="1200" dirty="0" err="1"/>
              <a:t>Latvijā</a:t>
            </a:r>
            <a:r>
              <a:rPr lang="en-US" sz="1200" dirty="0"/>
              <a:t> </a:t>
            </a:r>
            <a:r>
              <a:rPr lang="en-US" sz="1200" dirty="0" err="1"/>
              <a:t>renovētas</a:t>
            </a:r>
            <a:r>
              <a:rPr lang="en-US" sz="1200" dirty="0"/>
              <a:t> </a:t>
            </a:r>
            <a:r>
              <a:rPr lang="en-US" sz="1200" dirty="0" err="1"/>
              <a:t>ir</a:t>
            </a:r>
            <a:r>
              <a:rPr lang="en-US" sz="1200" dirty="0"/>
              <a:t> 1500 </a:t>
            </a:r>
            <a:r>
              <a:rPr lang="en-US" sz="1200" dirty="0" err="1"/>
              <a:t>ēkas</a:t>
            </a:r>
            <a:r>
              <a:rPr lang="en-US" sz="1200" dirty="0"/>
              <a:t> </a:t>
            </a:r>
            <a:r>
              <a:rPr lang="en-US" sz="1200" dirty="0" err="1"/>
              <a:t>jeb</a:t>
            </a:r>
            <a:r>
              <a:rPr lang="en-US" sz="1200" dirty="0"/>
              <a:t> 4% no </a:t>
            </a:r>
            <a:r>
              <a:rPr lang="en-US" sz="1200" dirty="0" err="1"/>
              <a:t>dzīvojamā</a:t>
            </a:r>
            <a:r>
              <a:rPr lang="en-US" sz="1200" dirty="0"/>
              <a:t> </a:t>
            </a:r>
            <a:r>
              <a:rPr lang="en-US" sz="1200" dirty="0" err="1"/>
              <a:t>fonda</a:t>
            </a:r>
            <a:r>
              <a:rPr lang="en-US" sz="1200" dirty="0"/>
              <a:t>. </a:t>
            </a:r>
            <a:r>
              <a:rPr lang="en-US" sz="1200" dirty="0" err="1"/>
              <a:t>Jaunā</a:t>
            </a:r>
            <a:r>
              <a:rPr lang="en-US" sz="1200" dirty="0"/>
              <a:t> </a:t>
            </a:r>
            <a:r>
              <a:rPr lang="en-US" sz="1200" dirty="0" err="1"/>
              <a:t>Altum</a:t>
            </a:r>
            <a:r>
              <a:rPr lang="en-US" sz="1200" dirty="0"/>
              <a:t> </a:t>
            </a:r>
            <a:r>
              <a:rPr lang="en-US" sz="1200" dirty="0" err="1"/>
              <a:t>programma</a:t>
            </a:r>
            <a:r>
              <a:rPr lang="en-US" sz="1200" dirty="0"/>
              <a:t> </a:t>
            </a:r>
            <a:r>
              <a:rPr lang="en-US" sz="1200" dirty="0" err="1"/>
              <a:t>varētu</a:t>
            </a:r>
            <a:r>
              <a:rPr lang="en-US" sz="1200" dirty="0"/>
              <a:t> </a:t>
            </a:r>
            <a:r>
              <a:rPr lang="en-US" sz="1200" dirty="0" err="1"/>
              <a:t>pievienot</a:t>
            </a:r>
            <a:r>
              <a:rPr lang="en-US" sz="1200" dirty="0"/>
              <a:t> </a:t>
            </a:r>
            <a:r>
              <a:rPr lang="en-US" sz="1200" dirty="0" err="1"/>
              <a:t>vēl</a:t>
            </a:r>
            <a:r>
              <a:rPr lang="en-US" sz="1200" dirty="0"/>
              <a:t> 1000 </a:t>
            </a:r>
            <a:r>
              <a:rPr lang="en-US" sz="1200" dirty="0" err="1"/>
              <a:t>ēku</a:t>
            </a:r>
            <a:r>
              <a:rPr lang="en-US" sz="1200" dirty="0"/>
              <a:t>. </a:t>
            </a:r>
            <a:endParaRPr kumimoji="0" lang="en-US" sz="12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aseline="0" dirty="0" err="1"/>
              <a:t>Balstoties</a:t>
            </a:r>
            <a:r>
              <a:rPr lang="en-US" sz="1200" baseline="0" dirty="0"/>
              <a:t> </a:t>
            </a:r>
            <a:r>
              <a:rPr lang="en-US" sz="1200" baseline="0" dirty="0" err="1"/>
              <a:t>uz</a:t>
            </a:r>
            <a:r>
              <a:rPr lang="en-US" sz="1200" baseline="0" dirty="0"/>
              <a:t> </a:t>
            </a:r>
            <a:r>
              <a:rPr lang="en-US" sz="1200" baseline="0" dirty="0" err="1"/>
              <a:t>esošo</a:t>
            </a:r>
            <a:r>
              <a:rPr lang="en-US" sz="1200" baseline="0" dirty="0"/>
              <a:t> </a:t>
            </a:r>
            <a:r>
              <a:rPr lang="en-US" sz="1200" baseline="0" dirty="0" err="1"/>
              <a:t>finansējuma</a:t>
            </a:r>
            <a:r>
              <a:rPr lang="en-US" sz="1200" baseline="0" dirty="0"/>
              <a:t> </a:t>
            </a:r>
            <a:r>
              <a:rPr lang="en-US" sz="1200" baseline="0" dirty="0" err="1"/>
              <a:t>plūsmu</a:t>
            </a:r>
            <a:r>
              <a:rPr lang="en-US" sz="1200" baseline="0" dirty="0"/>
              <a:t> (</a:t>
            </a:r>
            <a:r>
              <a:rPr lang="en-US" sz="1200" baseline="0" dirty="0" err="1"/>
              <a:t>Altum</a:t>
            </a:r>
            <a:r>
              <a:rPr lang="en-US" sz="1200" baseline="0" dirty="0"/>
              <a:t> EUR 160M </a:t>
            </a:r>
            <a:r>
              <a:rPr lang="en-US" sz="1200" baseline="0" dirty="0" err="1"/>
              <a:t>programma</a:t>
            </a:r>
            <a:r>
              <a:rPr lang="en-US" sz="1200" baseline="0" dirty="0"/>
              <a:t>), </a:t>
            </a:r>
            <a:r>
              <a:rPr lang="en-US" sz="1200" baseline="0" dirty="0" err="1"/>
              <a:t>katru</a:t>
            </a:r>
            <a:r>
              <a:rPr lang="en-US" sz="1200" baseline="0" dirty="0"/>
              <a:t> </a:t>
            </a:r>
            <a:r>
              <a:rPr lang="en-US" sz="1200" baseline="0" dirty="0" err="1"/>
              <a:t>gadu</a:t>
            </a:r>
            <a:r>
              <a:rPr lang="en-US" sz="1200" baseline="0" dirty="0"/>
              <a:t> </a:t>
            </a:r>
            <a:r>
              <a:rPr lang="en-US" sz="1200" baseline="0" dirty="0" err="1"/>
              <a:t>iespējams</a:t>
            </a:r>
            <a:r>
              <a:rPr lang="en-US" sz="1200" baseline="0" dirty="0"/>
              <a:t> </a:t>
            </a:r>
            <a:r>
              <a:rPr lang="en-US" sz="1200" baseline="0" dirty="0" err="1"/>
              <a:t>samazināt</a:t>
            </a:r>
            <a:r>
              <a:rPr lang="en-US" sz="1200" baseline="0" dirty="0"/>
              <a:t> </a:t>
            </a:r>
            <a:r>
              <a:rPr lang="en-US" sz="1200" baseline="0" dirty="0" err="1"/>
              <a:t>patēriņu</a:t>
            </a:r>
            <a:r>
              <a:rPr lang="en-US" sz="1200" baseline="0" dirty="0"/>
              <a:t> par 0,45% </a:t>
            </a:r>
            <a:r>
              <a:rPr lang="en-US" sz="1200" baseline="0" dirty="0" err="1"/>
              <a:t>jeb</a:t>
            </a:r>
            <a:r>
              <a:rPr lang="en-US" sz="1200" baseline="0" dirty="0"/>
              <a:t> 0,679 </a:t>
            </a:r>
            <a:r>
              <a:rPr lang="en-US" sz="1200" dirty="0"/>
              <a:t>kWh/m2 </a:t>
            </a:r>
            <a:r>
              <a:rPr lang="en-US" sz="1200" dirty="0" err="1"/>
              <a:t>gadā</a:t>
            </a:r>
            <a:r>
              <a:rPr lang="en-US" sz="1200" dirty="0"/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Lai </a:t>
            </a:r>
            <a:r>
              <a:rPr lang="en-US" sz="1200" dirty="0" err="1"/>
              <a:t>sasniegtu</a:t>
            </a:r>
            <a:r>
              <a:rPr lang="en-US" sz="1200" dirty="0"/>
              <a:t> 100kWh/m2 2030. </a:t>
            </a:r>
            <a:r>
              <a:rPr lang="en-US" sz="1200" dirty="0" err="1"/>
              <a:t>gadā</a:t>
            </a:r>
            <a:r>
              <a:rPr lang="en-US" sz="1200" dirty="0"/>
              <a:t>, </a:t>
            </a:r>
            <a:r>
              <a:rPr lang="en-US" sz="1200" dirty="0" err="1"/>
              <a:t>samazinājumam</a:t>
            </a:r>
            <a:r>
              <a:rPr lang="en-US" sz="1200" dirty="0"/>
              <a:t> </a:t>
            </a:r>
            <a:r>
              <a:rPr lang="en-US" sz="1200" dirty="0" err="1"/>
              <a:t>jābūt</a:t>
            </a:r>
            <a:r>
              <a:rPr lang="en-US" sz="1200" dirty="0"/>
              <a:t> 2.44% </a:t>
            </a:r>
            <a:r>
              <a:rPr lang="en-US" sz="1200" dirty="0" err="1"/>
              <a:t>jeb</a:t>
            </a:r>
            <a:r>
              <a:rPr lang="en-US" sz="1200" dirty="0"/>
              <a:t> 3.717 kWh/m</a:t>
            </a:r>
            <a:r>
              <a:rPr lang="en-US" sz="1200" baseline="30000" dirty="0"/>
              <a:t>2</a:t>
            </a:r>
            <a:r>
              <a:rPr lang="en-US" sz="1200" dirty="0"/>
              <a:t> </a:t>
            </a:r>
          </a:p>
          <a:p>
            <a:pPr marL="285750" lvl="1" indent="-285750">
              <a:buFont typeface="Arial"/>
              <a:buChar char="•"/>
            </a:pPr>
            <a:r>
              <a:rPr lang="lv-LV" sz="1200" dirty="0"/>
              <a:t>Papildus finansējums nepieciešams EUR 4.3 miljardi</a:t>
            </a:r>
          </a:p>
          <a:p>
            <a:pPr marL="285750" lvl="1" indent="-285750">
              <a:buFont typeface="Arial"/>
              <a:buChar char="•"/>
            </a:pPr>
            <a:r>
              <a:rPr lang="lv-LV" sz="1200" dirty="0"/>
              <a:t>ES fondi vien to nenoseks, pat ja tie būs pēc 2022. gada. 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indent="-285750">
              <a:buFont typeface="Arial"/>
              <a:buChar char="•"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3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6CBAF-F5FA-4551-97A3-CC62FD32320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6CBAF-F5FA-4551-97A3-CC62FD32320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2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3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2C91-759C-443B-A87C-FF558D995AE5}" type="datetime1">
              <a:rPr lang="lv-LV" smtClean="0"/>
              <a:pPr/>
              <a:t>22.03.2017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Energy Systems and Environment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‹#›</a:t>
            </a:fld>
            <a:endParaRPr lang="lv-LV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31BE-1FD1-4ED2-A620-EA6B759B196C}" type="datetime1">
              <a:rPr lang="lv-LV" smtClean="0"/>
              <a:pPr/>
              <a:t>22.03.2017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Energy Systems and Environment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FDEA-06C2-46CE-ADCE-D8EDBBF63AA0}" type="datetime1">
              <a:rPr lang="lv-LV" smtClean="0"/>
              <a:pPr/>
              <a:t>22.03.2017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Energy Systems and Environment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3.jpg" descr="20150702_2980_MG 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/>
          <p:nvPr/>
        </p:nvSpPr>
        <p:spPr>
          <a:xfrm>
            <a:off x="1059304" y="703083"/>
            <a:ext cx="10073395" cy="5218032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solidFill>
              <a:srgbClr val="FFFFFF"/>
            </a:solidFill>
            <a:miter/>
            <a:tailEnd type="triangle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1800" kern="0">
              <a:solidFill>
                <a:srgbClr val="FFFFFF"/>
              </a:solidFill>
              <a:latin typeface="Times New Roman"/>
              <a:ea typeface="+mj-ea"/>
              <a:cs typeface="+mj-cs"/>
              <a:sym typeface="Calibri"/>
            </a:endParaRP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1329128" y="3566541"/>
            <a:ext cx="9323883" cy="53836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200" cap="all">
                <a:solidFill>
                  <a:srgbClr val="595959"/>
                </a:solidFill>
              </a:defRPr>
            </a:lvl1pPr>
            <a:lvl2pPr marL="0" indent="457200">
              <a:buClrTx/>
              <a:buSzTx/>
              <a:buFontTx/>
              <a:buNone/>
              <a:defRPr sz="2200" cap="all">
                <a:solidFill>
                  <a:srgbClr val="595959"/>
                </a:solidFill>
              </a:defRPr>
            </a:lvl2pPr>
            <a:lvl3pPr marL="0" indent="914400">
              <a:buClrTx/>
              <a:buSzTx/>
              <a:buFontTx/>
              <a:buNone/>
              <a:defRPr sz="2200" cap="all">
                <a:solidFill>
                  <a:srgbClr val="595959"/>
                </a:solidFill>
              </a:defRPr>
            </a:lvl3pPr>
            <a:lvl4pPr marL="0" indent="1371600">
              <a:buClrTx/>
              <a:buSzTx/>
              <a:buFontTx/>
              <a:buNone/>
              <a:defRPr sz="2200" cap="all">
                <a:solidFill>
                  <a:srgbClr val="595959"/>
                </a:solidFill>
              </a:defRPr>
            </a:lvl4pPr>
            <a:lvl5pPr marL="0" indent="1828800">
              <a:buClrTx/>
              <a:buSzTx/>
              <a:buFontTx/>
              <a:buNone/>
              <a:defRPr sz="2200" cap="all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329128" y="2705214"/>
            <a:ext cx="9323883" cy="848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7" name="image4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329128" y="930243"/>
            <a:ext cx="2063752" cy="1547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5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700260" y="5310311"/>
            <a:ext cx="2952752" cy="44291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8737600" y="6240935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5082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0145427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838200" y="1806316"/>
            <a:ext cx="10515600" cy="432461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400"/>
            </a:lvl1pPr>
            <a:lvl2pPr marL="868680" indent="-411480">
              <a:buClrTx/>
              <a:buFontTx/>
              <a:defRPr sz="2400"/>
            </a:lvl2pPr>
            <a:lvl3pPr marL="1343025" indent="-428625">
              <a:buClrTx/>
              <a:buFontTx/>
              <a:defRPr sz="2400"/>
            </a:lvl3pPr>
            <a:lvl4pPr marL="1800225" indent="-428625">
              <a:buClrTx/>
              <a:buFontTx/>
              <a:defRPr sz="2400"/>
            </a:lvl4pPr>
            <a:lvl5pPr marL="2318657" indent="-489857">
              <a:buClrTx/>
              <a:buFontTx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7291132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839789" y="359764"/>
            <a:ext cx="10515601" cy="127416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half" idx="1"/>
          </p:nvPr>
        </p:nvSpPr>
        <p:spPr>
          <a:xfrm>
            <a:off x="5146623" y="1806315"/>
            <a:ext cx="6208767" cy="430967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3200"/>
            </a:lvl1pPr>
            <a:lvl2pPr marL="849085" indent="-391885">
              <a:buClrTx/>
              <a:buFontTx/>
              <a:defRPr sz="3200"/>
            </a:lvl2pPr>
            <a:lvl3pPr marL="1295400" indent="-381000">
              <a:buClrTx/>
              <a:buFontTx/>
              <a:defRPr sz="3200"/>
            </a:lvl3pPr>
            <a:lvl4pPr marL="1828800" indent="-457200">
              <a:buClrTx/>
              <a:buFontTx/>
              <a:defRPr sz="3200"/>
            </a:lvl4pPr>
            <a:lvl5pPr marL="2286000" indent="-457200">
              <a:buClrTx/>
              <a:buFontTx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half" idx="13"/>
          </p:nvPr>
        </p:nvSpPr>
        <p:spPr>
          <a:xfrm>
            <a:off x="839788" y="1806315"/>
            <a:ext cx="4056521" cy="430967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00"/>
            </a:lvl1pPr>
          </a:lstStyle>
          <a:p>
            <a:pPr marL="0" indent="0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305882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839786" y="373074"/>
            <a:ext cx="10514015" cy="125821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838201" y="1814170"/>
            <a:ext cx="10517188" cy="433059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3200"/>
            </a:lvl1pPr>
            <a:lvl2pPr marL="849085" indent="-391885">
              <a:buClrTx/>
              <a:buFontTx/>
              <a:defRPr sz="3200"/>
            </a:lvl2pPr>
            <a:lvl3pPr marL="1295400" indent="-381000">
              <a:buClrTx/>
              <a:buFontTx/>
              <a:defRPr sz="3200"/>
            </a:lvl3pPr>
            <a:lvl4pPr marL="1828800" indent="-457200">
              <a:buClrTx/>
              <a:buFontTx/>
              <a:defRPr sz="3200"/>
            </a:lvl4pPr>
            <a:lvl5pPr marL="2286000" indent="-457200">
              <a:buClrTx/>
              <a:buFontTx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49153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839789" y="365760"/>
            <a:ext cx="10515601" cy="125821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pic" sz="half" idx="13"/>
          </p:nvPr>
        </p:nvSpPr>
        <p:spPr>
          <a:xfrm>
            <a:off x="5149901" y="1821486"/>
            <a:ext cx="6205489" cy="403956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xfrm>
            <a:off x="839785" y="1821484"/>
            <a:ext cx="4066275" cy="404750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00"/>
            </a:lvl1pPr>
            <a:lvl2pPr marL="0" indent="457200">
              <a:buClrTx/>
              <a:buSzTx/>
              <a:buFontTx/>
              <a:buNone/>
              <a:defRPr sz="1600"/>
            </a:lvl2pPr>
            <a:lvl3pPr marL="0" indent="914400">
              <a:buClrTx/>
              <a:buSzTx/>
              <a:buFontTx/>
              <a:buNone/>
              <a:defRPr sz="1600"/>
            </a:lvl3pPr>
            <a:lvl4pPr marL="0" indent="1371600">
              <a:buClrTx/>
              <a:buSzTx/>
              <a:buFontTx/>
              <a:buNone/>
              <a:defRPr sz="1600"/>
            </a:lvl4pPr>
            <a:lvl5pPr marL="0" indent="1828800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026302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839786" y="380391"/>
            <a:ext cx="10514015" cy="125821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pic" idx="13"/>
          </p:nvPr>
        </p:nvSpPr>
        <p:spPr>
          <a:xfrm>
            <a:off x="838201" y="1814170"/>
            <a:ext cx="10517188" cy="43305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47996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838200" y="365760"/>
            <a:ext cx="10515600" cy="4645711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1005839" indent="-548639" algn="ctr">
              <a:buClrTx/>
              <a:buFontTx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485900" indent="-571500" algn="ctr">
              <a:buClrTx/>
              <a:buFontTx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943100" indent="-571500" algn="ctr">
              <a:buClrTx/>
              <a:buFontTx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481942" indent="-653142" algn="ctr">
              <a:buClrTx/>
              <a:buFontTx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3"/>
          </p:nvPr>
        </p:nvSpPr>
        <p:spPr>
          <a:xfrm>
            <a:off x="838200" y="5230370"/>
            <a:ext cx="10515600" cy="351131"/>
          </a:xfrm>
          <a:prstGeom prst="rect">
            <a:avLst/>
          </a:prstGeom>
        </p:spPr>
        <p:txBody>
          <a:bodyPr anchor="ctr"/>
          <a:lstStyle>
            <a:lvl1pPr marL="0" indent="0" algn="r">
              <a:buClrTx/>
              <a:buSzTx/>
              <a:buFontTx/>
              <a:buNone/>
              <a:defRPr sz="1600" b="0">
                <a:latin typeface="Open Sans Semibold"/>
                <a:sym typeface="Open Sans Semibold"/>
              </a:defRPr>
            </a:lvl1pPr>
          </a:lstStyle>
          <a:p>
            <a:pPr marL="0" indent="0" algn="r">
              <a:buClrTx/>
              <a:buSzTx/>
              <a:buFontTx/>
              <a:buNone/>
              <a:defRPr sz="1600" b="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4"/>
          </p:nvPr>
        </p:nvSpPr>
        <p:spPr>
          <a:xfrm>
            <a:off x="838200" y="5581499"/>
            <a:ext cx="10515600" cy="351131"/>
          </a:xfrm>
          <a:prstGeom prst="rect">
            <a:avLst/>
          </a:prstGeom>
        </p:spPr>
        <p:txBody>
          <a:bodyPr anchor="ctr"/>
          <a:lstStyle>
            <a:lvl1pPr marL="0" indent="0" algn="r">
              <a:buClrTx/>
              <a:buSzTx/>
              <a:buFontTx/>
              <a:buNone/>
              <a:defRPr sz="1600" b="0">
                <a:latin typeface="Open Sans Semibold"/>
                <a:sym typeface="Open Sans Semibold"/>
              </a:defRPr>
            </a:lvl1pPr>
          </a:lstStyle>
          <a:p>
            <a:pPr marL="0" indent="0" algn="r">
              <a:buClrTx/>
              <a:buSzTx/>
              <a:buFontTx/>
              <a:buNone/>
              <a:defRPr sz="1600" b="0"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0565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FB2F-947E-478E-B802-22E98C9FA546}" type="datetime1">
              <a:rPr lang="lv-LV" smtClean="0"/>
              <a:pPr/>
              <a:t>22.03.2017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Energy Systems and Environment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1190624" y="1151929"/>
            <a:ext cx="9810752" cy="2321720"/>
          </a:xfrm>
          <a:prstGeom prst="rect">
            <a:avLst/>
          </a:prstGeom>
        </p:spPr>
        <p:txBody>
          <a:bodyPr lIns="35718" tIns="35718" rIns="35718" bIns="35718" anchor="b"/>
          <a:lstStyle>
            <a:lvl1pPr defTabSz="410765">
              <a:lnSpc>
                <a:spcPct val="100000"/>
              </a:lnSpc>
              <a:defRPr sz="5000" cap="none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1190624" y="3536157"/>
            <a:ext cx="9810752" cy="794743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410765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342900" algn="ctr" defTabSz="410765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685800" algn="ctr" defTabSz="410765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1028700" algn="ctr" defTabSz="410765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1371600" algn="ctr" defTabSz="410765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5960204" y="6509742"/>
            <a:ext cx="259684" cy="256800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2323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0" y="6311898"/>
            <a:ext cx="12192000" cy="546102"/>
          </a:xfrm>
          <a:prstGeom prst="rect">
            <a:avLst/>
          </a:prstGeom>
          <a:solidFill>
            <a:srgbClr val="9AA325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1800" kern="0">
              <a:solidFill>
                <a:srgbClr val="FFFFFF"/>
              </a:solidFill>
              <a:latin typeface="Times New Roman"/>
              <a:ea typeface="+mj-ea"/>
              <a:cs typeface="+mj-cs"/>
              <a:sym typeface="Calibri"/>
            </a:endParaRPr>
          </a:p>
        </p:txBody>
      </p:sp>
      <p:pic>
        <p:nvPicPr>
          <p:cNvPr id="144" name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890499" y="6424713"/>
            <a:ext cx="1485901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838200" y="1806316"/>
            <a:ext cx="10515600" cy="432461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400"/>
            </a:lvl1pPr>
            <a:lvl2pPr marL="868680" indent="-411480">
              <a:buClrTx/>
              <a:buFontTx/>
              <a:defRPr sz="2400"/>
            </a:lvl2pPr>
            <a:lvl3pPr marL="1343025" indent="-428625">
              <a:buClrTx/>
              <a:buFontTx/>
              <a:defRPr sz="2400"/>
            </a:lvl3pPr>
            <a:lvl4pPr marL="1800225" indent="-428625">
              <a:buClrTx/>
              <a:buFontTx/>
              <a:defRPr sz="2400"/>
            </a:lvl4pPr>
            <a:lvl5pPr marL="2318657" indent="-489857">
              <a:buClrTx/>
              <a:buFontTx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6222944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1190624" y="178593"/>
            <a:ext cx="9810752" cy="1714501"/>
          </a:xfrm>
          <a:prstGeom prst="rect">
            <a:avLst/>
          </a:prstGeom>
        </p:spPr>
        <p:txBody>
          <a:bodyPr lIns="35718" tIns="35718" rIns="35718" bIns="35718"/>
          <a:lstStyle>
            <a:lvl1pPr defTabSz="410765">
              <a:lnSpc>
                <a:spcPct val="100000"/>
              </a:lnSpc>
              <a:defRPr sz="5000" cap="none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1190624" y="1946672"/>
            <a:ext cx="9810752" cy="4018361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60684" indent="-260684" defTabSz="410765">
              <a:lnSpc>
                <a:spcPct val="100000"/>
              </a:lnSpc>
              <a:spcBef>
                <a:spcPts val="2900"/>
              </a:spcBef>
              <a:buClrTx/>
              <a:buFontTx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41684" indent="-260684" defTabSz="410765">
              <a:lnSpc>
                <a:spcPct val="100000"/>
              </a:lnSpc>
              <a:spcBef>
                <a:spcPts val="2900"/>
              </a:spcBef>
              <a:buClrTx/>
              <a:buFontTx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2684" indent="-260684" defTabSz="410765">
              <a:lnSpc>
                <a:spcPct val="100000"/>
              </a:lnSpc>
              <a:spcBef>
                <a:spcPts val="2900"/>
              </a:spcBef>
              <a:buClrTx/>
              <a:buFontTx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403684" indent="-260684" defTabSz="410765">
              <a:lnSpc>
                <a:spcPct val="100000"/>
              </a:lnSpc>
              <a:spcBef>
                <a:spcPts val="2900"/>
              </a:spcBef>
              <a:buClrTx/>
              <a:buFontTx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84684" indent="-260684" defTabSz="410765">
              <a:lnSpc>
                <a:spcPct val="100000"/>
              </a:lnSpc>
              <a:spcBef>
                <a:spcPts val="2900"/>
              </a:spcBef>
              <a:buClrTx/>
              <a:buFontTx/>
              <a:buChar char="•"/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5960204" y="6509742"/>
            <a:ext cx="259684" cy="256800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694570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0" y="6311898"/>
            <a:ext cx="12192000" cy="546102"/>
          </a:xfrm>
          <a:prstGeom prst="rect">
            <a:avLst/>
          </a:prstGeom>
          <a:solidFill>
            <a:srgbClr val="9AA325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1800" kern="0">
              <a:solidFill>
                <a:srgbClr val="FFFFFF"/>
              </a:solidFill>
              <a:latin typeface="Times New Roman"/>
              <a:ea typeface="+mj-ea"/>
              <a:cs typeface="+mj-cs"/>
              <a:sym typeface="Calibri"/>
            </a:endParaRPr>
          </a:p>
        </p:txBody>
      </p:sp>
      <p:pic>
        <p:nvPicPr>
          <p:cNvPr id="164" name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890499" y="6424713"/>
            <a:ext cx="1485901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26570334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0" y="6311898"/>
            <a:ext cx="12192000" cy="546102"/>
          </a:xfrm>
          <a:prstGeom prst="rect">
            <a:avLst/>
          </a:prstGeom>
          <a:solidFill>
            <a:srgbClr val="9AA325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1800" kern="0">
              <a:solidFill>
                <a:srgbClr val="FFFFFF"/>
              </a:solidFill>
              <a:latin typeface="Times New Roman"/>
              <a:ea typeface="+mj-ea"/>
              <a:cs typeface="+mj-cs"/>
              <a:sym typeface="Calibri"/>
            </a:endParaRPr>
          </a:p>
        </p:txBody>
      </p:sp>
      <p:pic>
        <p:nvPicPr>
          <p:cNvPr id="175" name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890499" y="6424713"/>
            <a:ext cx="1485901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838200" y="1806316"/>
            <a:ext cx="10515600" cy="432461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400"/>
            </a:lvl1pPr>
            <a:lvl2pPr marL="868680" indent="-411480">
              <a:buClrTx/>
              <a:buFontTx/>
              <a:defRPr sz="2400"/>
            </a:lvl2pPr>
            <a:lvl3pPr marL="1343025" indent="-428625">
              <a:buClrTx/>
              <a:buFontTx/>
              <a:defRPr sz="2400"/>
            </a:lvl3pPr>
            <a:lvl4pPr marL="1800225" indent="-428625">
              <a:buClrTx/>
              <a:buFontTx/>
              <a:defRPr sz="2400"/>
            </a:lvl4pPr>
            <a:lvl5pPr marL="2318657" indent="-489857">
              <a:buClrTx/>
              <a:buFontTx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9474771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3.jpg" descr="20150702_2980_MG 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1059304" y="703083"/>
            <a:ext cx="10073395" cy="5218032"/>
          </a:xfrm>
          <a:prstGeom prst="rect">
            <a:avLst/>
          </a:prstGeom>
          <a:solidFill>
            <a:srgbClr val="FFFFFF">
              <a:alpha val="90000"/>
            </a:srgbClr>
          </a:solidFill>
          <a:ln w="25400">
            <a:solidFill>
              <a:srgbClr val="FFFFFF"/>
            </a:solidFill>
            <a:miter/>
            <a:tailEnd type="triangle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1800" kern="0">
              <a:solidFill>
                <a:srgbClr val="FFFFFF"/>
              </a:solidFill>
              <a:latin typeface="Times New Roman"/>
              <a:ea typeface="+mj-ea"/>
              <a:cs typeface="+mj-cs"/>
              <a:sym typeface="Calibri"/>
            </a:endParaRPr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xfrm>
            <a:off x="1329128" y="3566541"/>
            <a:ext cx="9323883" cy="53836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200" cap="all">
                <a:solidFill>
                  <a:srgbClr val="595959"/>
                </a:solidFill>
              </a:defRPr>
            </a:lvl1pPr>
            <a:lvl2pPr marL="0" indent="457200">
              <a:buClrTx/>
              <a:buSzTx/>
              <a:buFontTx/>
              <a:buNone/>
              <a:defRPr sz="2200" cap="all">
                <a:solidFill>
                  <a:srgbClr val="595959"/>
                </a:solidFill>
              </a:defRPr>
            </a:lvl2pPr>
            <a:lvl3pPr marL="0" indent="914400">
              <a:buClrTx/>
              <a:buSzTx/>
              <a:buFontTx/>
              <a:buNone/>
              <a:defRPr sz="2200" cap="all">
                <a:solidFill>
                  <a:srgbClr val="595959"/>
                </a:solidFill>
              </a:defRPr>
            </a:lvl3pPr>
            <a:lvl4pPr marL="0" indent="1371600">
              <a:buClrTx/>
              <a:buSzTx/>
              <a:buFontTx/>
              <a:buNone/>
              <a:defRPr sz="2200" cap="all">
                <a:solidFill>
                  <a:srgbClr val="595959"/>
                </a:solidFill>
              </a:defRPr>
            </a:lvl4pPr>
            <a:lvl5pPr marL="0" indent="1828800">
              <a:buClrTx/>
              <a:buSzTx/>
              <a:buFontTx/>
              <a:buNone/>
              <a:defRPr sz="2200" cap="all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1329128" y="2705214"/>
            <a:ext cx="9323883" cy="848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89" name="image4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329128" y="930243"/>
            <a:ext cx="2063752" cy="1547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5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700260" y="5310311"/>
            <a:ext cx="2952752" cy="44291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xfrm>
            <a:off x="8737600" y="6240935"/>
            <a:ext cx="233395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93732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1190624" y="178593"/>
            <a:ext cx="9810752" cy="1714501"/>
          </a:xfrm>
          <a:prstGeom prst="rect">
            <a:avLst/>
          </a:prstGeom>
        </p:spPr>
        <p:txBody>
          <a:bodyPr lIns="35718" tIns="35718" rIns="35718" bIns="35718"/>
          <a:lstStyle>
            <a:lvl1pPr defTabSz="410765">
              <a:lnSpc>
                <a:spcPct val="100000"/>
              </a:lnSpc>
              <a:defRPr sz="5000" cap="none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xfrm>
            <a:off x="5960204" y="6509742"/>
            <a:ext cx="259684" cy="256800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80680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0" y="6311898"/>
            <a:ext cx="12192000" cy="546102"/>
          </a:xfrm>
          <a:prstGeom prst="rect">
            <a:avLst/>
          </a:prstGeom>
          <a:solidFill>
            <a:srgbClr val="9AA325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1800" kern="0">
              <a:solidFill>
                <a:srgbClr val="FFFFFF"/>
              </a:solidFill>
              <a:latin typeface="Times New Roman"/>
              <a:ea typeface="+mj-ea"/>
              <a:cs typeface="+mj-cs"/>
              <a:sym typeface="Calibri"/>
            </a:endParaRPr>
          </a:p>
        </p:txBody>
      </p:sp>
      <p:pic>
        <p:nvPicPr>
          <p:cNvPr id="208" name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890499" y="6424713"/>
            <a:ext cx="1485901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0" name="Shape 2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3733220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ubt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hangingPunct="0"/>
            <a:endParaRPr lang="en-US" kern="0">
              <a:solidFill>
                <a:srgbClr val="000000"/>
              </a:solidFill>
              <a:latin typeface="Times New Roman"/>
              <a:ea typeface="+mj-ea"/>
              <a:cs typeface="+mj-cs"/>
              <a:sym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hangingPunct="0"/>
            <a:endParaRPr lang="en-US" kern="0">
              <a:solidFill>
                <a:srgbClr val="000000"/>
              </a:solidFill>
              <a:latin typeface="Times New Roman"/>
              <a:ea typeface="+mj-ea"/>
              <a:cs typeface="+mj-cs"/>
              <a:sym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BAF09-1C9A-4719-B912-C0BDEA27E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305702"/>
          </a:xfrm>
          <a:prstGeom prst="rect">
            <a:avLst/>
          </a:prstGeom>
          <a:solidFill>
            <a:schemeClr val="bg1">
              <a:alpha val="8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en-US" sz="1800" kern="0">
              <a:solidFill>
                <a:srgbClr val="FFFFFF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77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7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A72E-0E9E-4FBF-B220-AFC70E8CAF39}" type="datetime1">
              <a:rPr lang="lv-LV" smtClean="0"/>
              <a:pPr/>
              <a:t>22.03.2017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Energy Systems and Environment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‹#›</a:t>
            </a:fld>
            <a:endParaRPr lang="lv-LV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7D0F-D13C-4419-B713-B8E98FA9E498}" type="datetime1">
              <a:rPr lang="lv-LV" smtClean="0"/>
              <a:pPr/>
              <a:t>22.03.2017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Energy Systems and Environment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9F1E-9702-4453-B4D5-1863CFEFC695}" type="datetime1">
              <a:rPr lang="lv-LV" smtClean="0"/>
              <a:pPr/>
              <a:t>22.03.2017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Energy Systems and Environment</a:t>
            </a: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‹#›</a:t>
            </a:fld>
            <a:endParaRPr lang="lv-LV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08CC-8CF2-4875-90E1-4394FD86D8D0}" type="datetime1">
              <a:rPr lang="lv-LV" smtClean="0"/>
              <a:pPr/>
              <a:t>22.03.2017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Energy Systems and Environment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68AE-39AF-460A-A536-B0925296D1B9}" type="datetime1">
              <a:rPr lang="lv-LV" smtClean="0"/>
              <a:pPr/>
              <a:t>22.03.2017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Energy Systems and Environment</a:t>
            </a: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5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232A-8171-446F-AAFB-3630B5264F3E}" type="datetime1">
              <a:rPr lang="lv-LV" smtClean="0"/>
              <a:pPr/>
              <a:t>22.03.2017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Energy Systems and Environment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3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8B98-B31A-4CE5-8A4F-A8F370CD358D}" type="datetime1">
              <a:rPr lang="lv-LV" smtClean="0"/>
              <a:pPr/>
              <a:t>22.03.2017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Energy Systems and Environment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F97FFAF-44A3-46B3-94A5-0B441D0FA0B6}" type="datetime1">
              <a:rPr lang="lv-LV" smtClean="0"/>
              <a:pPr/>
              <a:t>22.03.2017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Institute of Energy Systems and Environment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A1B9D1-7F51-47E3-9E23-DC92273D93B3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311898"/>
            <a:ext cx="12192000" cy="546102"/>
          </a:xfrm>
          <a:prstGeom prst="rect">
            <a:avLst/>
          </a:prstGeom>
          <a:solidFill>
            <a:srgbClr val="9AA325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sz="1800" kern="0">
              <a:solidFill>
                <a:srgbClr val="FFFFFF"/>
              </a:solidFill>
              <a:latin typeface="Times New Roman"/>
              <a:ea typeface="+mj-ea"/>
              <a:cs typeface="+mj-cs"/>
              <a:sym typeface="Calibri"/>
            </a:endParaRPr>
          </a:p>
        </p:txBody>
      </p:sp>
      <p:pic>
        <p:nvPicPr>
          <p:cNvPr id="3" name="image1.png"/>
          <p:cNvPicPr>
            <a:picLocks noChangeAspect="1"/>
          </p:cNvPicPr>
          <p:nvPr/>
        </p:nvPicPr>
        <p:blipFill>
          <a:blip r:embed="rId19" cstate="print">
            <a:extLst/>
          </a:blip>
          <a:stretch>
            <a:fillRect/>
          </a:stretch>
        </p:blipFill>
        <p:spPr>
          <a:xfrm>
            <a:off x="9890499" y="6424713"/>
            <a:ext cx="1485901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838200" y="374753"/>
            <a:ext cx="10515600" cy="876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38201" y="6477129"/>
            <a:ext cx="233395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hangingPunct="0"/>
            <a:fld id="{86CB4B4D-7CA3-9044-876B-883B54F8677D}" type="slidenum">
              <a:rPr kern="0"/>
              <a:pPr hangingPunct="0"/>
              <a:t>‹#›</a:t>
            </a:fld>
            <a:endParaRPr kern="0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38200" y="1439056"/>
            <a:ext cx="10515600" cy="4537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69681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ransition spd="med"/>
  <p:hf sldNum="0"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all" spc="0" baseline="0">
          <a:ln>
            <a:noFill/>
          </a:ln>
          <a:solidFill>
            <a:srgbClr val="404040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all" spc="0" baseline="0">
          <a:ln>
            <a:noFill/>
          </a:ln>
          <a:solidFill>
            <a:srgbClr val="404040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all" spc="0" baseline="0">
          <a:ln>
            <a:noFill/>
          </a:ln>
          <a:solidFill>
            <a:srgbClr val="404040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all" spc="0" baseline="0">
          <a:ln>
            <a:noFill/>
          </a:ln>
          <a:solidFill>
            <a:srgbClr val="404040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all" spc="0" baseline="0">
          <a:ln>
            <a:noFill/>
          </a:ln>
          <a:solidFill>
            <a:srgbClr val="404040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all" spc="0" baseline="0">
          <a:ln>
            <a:noFill/>
          </a:ln>
          <a:solidFill>
            <a:srgbClr val="404040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all" spc="0" baseline="0">
          <a:ln>
            <a:noFill/>
          </a:ln>
          <a:solidFill>
            <a:srgbClr val="404040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all" spc="0" baseline="0">
          <a:ln>
            <a:noFill/>
          </a:ln>
          <a:solidFill>
            <a:srgbClr val="404040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all" spc="0" baseline="0">
          <a:ln>
            <a:noFill/>
          </a:ln>
          <a:solidFill>
            <a:srgbClr val="404040"/>
          </a:solidFill>
          <a:uFillTx/>
          <a:latin typeface="Open Sans Extrabold"/>
          <a:ea typeface="Open Sans Extrabold"/>
          <a:cs typeface="Open Sans Extrabold"/>
          <a:sym typeface="Open Sans Extrabold"/>
        </a:defRPr>
      </a:lvl9pPr>
    </p:titleStyle>
    <p:bodyStyle>
      <a:lvl1pPr marL="457200" marR="0" indent="-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404040"/>
        </a:buClr>
        <a:buSzPct val="100000"/>
        <a:buFont typeface="Wingdings"/>
        <a:buChar char="▪"/>
        <a:tabLst/>
        <a:defRPr sz="1800" b="1" i="0" u="none" strike="noStrike" cap="none" spc="0" baseline="0">
          <a:ln>
            <a:noFill/>
          </a:ln>
          <a:solidFill>
            <a:srgbClr val="404040"/>
          </a:solidFill>
          <a:uFillTx/>
          <a:latin typeface="Open Sans"/>
          <a:ea typeface="Open Sans"/>
          <a:cs typeface="Open Sans"/>
          <a:sym typeface="Open Sans"/>
        </a:defRPr>
      </a:lvl1pPr>
      <a:lvl2pPr marL="765810" marR="0" indent="-30861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404040"/>
        </a:buClr>
        <a:buSzPct val="100000"/>
        <a:buFont typeface="Wingdings"/>
        <a:buChar char="▪"/>
        <a:tabLst/>
        <a:defRPr sz="1800" b="1" i="0" u="none" strike="noStrike" cap="none" spc="0" baseline="0">
          <a:ln>
            <a:noFill/>
          </a:ln>
          <a:solidFill>
            <a:srgbClr val="404040"/>
          </a:solidFill>
          <a:uFillTx/>
          <a:latin typeface="Open Sans"/>
          <a:ea typeface="Open Sans"/>
          <a:cs typeface="Open Sans"/>
          <a:sym typeface="Open Sans"/>
        </a:defRPr>
      </a:lvl2pPr>
      <a:lvl3pPr marL="1235868" marR="0" indent="-32146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404040"/>
        </a:buClr>
        <a:buSzPct val="100000"/>
        <a:buFont typeface="Wingdings"/>
        <a:buChar char="▪"/>
        <a:tabLst/>
        <a:defRPr sz="1800" b="1" i="0" u="none" strike="noStrike" cap="none" spc="0" baseline="0">
          <a:ln>
            <a:noFill/>
          </a:ln>
          <a:solidFill>
            <a:srgbClr val="404040"/>
          </a:solidFill>
          <a:uFillTx/>
          <a:latin typeface="Open Sans"/>
          <a:ea typeface="Open Sans"/>
          <a:cs typeface="Open Sans"/>
          <a:sym typeface="Open Sans"/>
        </a:defRPr>
      </a:lvl3pPr>
      <a:lvl4pPr marL="1693068" marR="0" indent="-32146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404040"/>
        </a:buClr>
        <a:buSzPct val="100000"/>
        <a:buFont typeface="Wingdings"/>
        <a:buChar char="▪"/>
        <a:tabLst/>
        <a:defRPr sz="1800" b="1" i="0" u="none" strike="noStrike" cap="none" spc="0" baseline="0">
          <a:ln>
            <a:noFill/>
          </a:ln>
          <a:solidFill>
            <a:srgbClr val="404040"/>
          </a:solidFill>
          <a:uFillTx/>
          <a:latin typeface="Open Sans"/>
          <a:ea typeface="Open Sans"/>
          <a:cs typeface="Open Sans"/>
          <a:sym typeface="Open Sans"/>
        </a:defRPr>
      </a:lvl4pPr>
      <a:lvl5pPr marL="2196192" marR="0" indent="-367392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404040"/>
        </a:buClr>
        <a:buSzPct val="100000"/>
        <a:buFont typeface="Wingdings"/>
        <a:buChar char="▪"/>
        <a:tabLst/>
        <a:defRPr sz="1800" b="1" i="0" u="none" strike="noStrike" cap="none" spc="0" baseline="0">
          <a:ln>
            <a:noFill/>
          </a:ln>
          <a:solidFill>
            <a:srgbClr val="404040"/>
          </a:solidFill>
          <a:uFillTx/>
          <a:latin typeface="Open Sans"/>
          <a:ea typeface="Open Sans"/>
          <a:cs typeface="Open Sans"/>
          <a:sym typeface="Open Sans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404040"/>
        </a:buClr>
        <a:buSzPct val="100000"/>
        <a:buFont typeface="Wingdings"/>
        <a:buChar char="•"/>
        <a:tabLst/>
        <a:defRPr sz="1800" b="1" i="0" u="none" strike="noStrike" cap="none" spc="0" baseline="0">
          <a:ln>
            <a:noFill/>
          </a:ln>
          <a:solidFill>
            <a:srgbClr val="404040"/>
          </a:solidFill>
          <a:uFillTx/>
          <a:latin typeface="Open Sans"/>
          <a:ea typeface="Open Sans"/>
          <a:cs typeface="Open Sans"/>
          <a:sym typeface="Open Sans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404040"/>
        </a:buClr>
        <a:buSzPct val="100000"/>
        <a:buFont typeface="Wingdings"/>
        <a:buChar char="•"/>
        <a:tabLst/>
        <a:defRPr sz="1800" b="1" i="0" u="none" strike="noStrike" cap="none" spc="0" baseline="0">
          <a:ln>
            <a:noFill/>
          </a:ln>
          <a:solidFill>
            <a:srgbClr val="404040"/>
          </a:solidFill>
          <a:uFillTx/>
          <a:latin typeface="Open Sans"/>
          <a:ea typeface="Open Sans"/>
          <a:cs typeface="Open Sans"/>
          <a:sym typeface="Open Sans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404040"/>
        </a:buClr>
        <a:buSzPct val="100000"/>
        <a:buFont typeface="Wingdings"/>
        <a:buChar char="•"/>
        <a:tabLst/>
        <a:defRPr sz="1800" b="1" i="0" u="none" strike="noStrike" cap="none" spc="0" baseline="0">
          <a:ln>
            <a:noFill/>
          </a:ln>
          <a:solidFill>
            <a:srgbClr val="404040"/>
          </a:solidFill>
          <a:uFillTx/>
          <a:latin typeface="Open Sans"/>
          <a:ea typeface="Open Sans"/>
          <a:cs typeface="Open Sans"/>
          <a:sym typeface="Open Sans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404040"/>
        </a:buClr>
        <a:buSzPct val="100000"/>
        <a:buFont typeface="Wingdings"/>
        <a:buChar char="•"/>
        <a:tabLst/>
        <a:defRPr sz="1800" b="1" i="0" u="none" strike="noStrike" cap="none" spc="0" baseline="0">
          <a:ln>
            <a:noFill/>
          </a:ln>
          <a:solidFill>
            <a:srgbClr val="404040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3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8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556593"/>
            <a:ext cx="10458449" cy="2742235"/>
          </a:xfrm>
        </p:spPr>
        <p:txBody>
          <a:bodyPr/>
          <a:lstStyle/>
          <a:p>
            <a:pPr algn="ctr"/>
            <a:r>
              <a:rPr lang="lv-LV" sz="4000" dirty="0"/>
              <a:t>Eiropas Savienības un globālo ilgtspējas mērķu ietekme uz Latvijas attīstību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6650" y="3670389"/>
            <a:ext cx="8133518" cy="2504039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solidFill>
                  <a:srgbClr val="6A7220"/>
                </a:solidFill>
              </a:rPr>
              <a:t>Dagnija Blumberga</a:t>
            </a:r>
          </a:p>
          <a:p>
            <a:pPr algn="ctr"/>
            <a:r>
              <a:rPr lang="lv-LV" sz="2800" dirty="0">
                <a:solidFill>
                  <a:srgbClr val="6A7220"/>
                </a:solidFill>
              </a:rPr>
              <a:t>Einārs Cilinskis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99" y="6041533"/>
            <a:ext cx="1794088" cy="69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35" y="5882306"/>
            <a:ext cx="1157238" cy="86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-10287"/>
            <a:ext cx="3860800" cy="329184"/>
          </a:xfrm>
        </p:spPr>
        <p:txBody>
          <a:bodyPr/>
          <a:lstStyle/>
          <a:p>
            <a:pPr>
              <a:defRPr/>
            </a:pPr>
            <a:r>
              <a:rPr lang="lv-LV" dirty="0">
                <a:solidFill>
                  <a:srgbClr val="336600"/>
                </a:solidFill>
              </a:rPr>
              <a:t>Vides aizsardzības un siltuma sistēmu institūts</a:t>
            </a:r>
          </a:p>
        </p:txBody>
      </p:sp>
    </p:spTree>
    <p:extLst>
      <p:ext uri="{BB962C8B-B14F-4D97-AF65-F5344CB8AC3E}">
        <p14:creationId xmlns:p14="http://schemas.microsoft.com/office/powerpoint/2010/main" val="54823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Latvijas emisiju sadalījums ETS/ne-ETS 2015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-10287"/>
            <a:ext cx="3860800" cy="329184"/>
          </a:xfrm>
        </p:spPr>
        <p:txBody>
          <a:bodyPr/>
          <a:lstStyle/>
          <a:p>
            <a:pPr>
              <a:defRPr/>
            </a:pPr>
            <a:endParaRPr lang="lv-LV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81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dirty="0"/>
              <a:t>Latvijas ne-ETS darbību jomas un emisiju prognozes 2005.-2030.g. (</a:t>
            </a:r>
            <a:r>
              <a:rPr lang="lv-LV" sz="3200" dirty="0" err="1"/>
              <a:t>kt</a:t>
            </a:r>
            <a:r>
              <a:rPr lang="lv-LV" sz="3200" dirty="0"/>
              <a:t> CO</a:t>
            </a:r>
            <a:r>
              <a:rPr lang="lv-LV" sz="3200" baseline="-25000" dirty="0"/>
              <a:t>2</a:t>
            </a:r>
            <a:r>
              <a:rPr lang="lv-LV" sz="3200" dirty="0"/>
              <a:t> </a:t>
            </a:r>
            <a:r>
              <a:rPr lang="lv-LV" sz="3200" dirty="0" err="1"/>
              <a:t>ekv</a:t>
            </a:r>
            <a:r>
              <a:rPr lang="lv-LV" sz="3200" dirty="0"/>
              <a:t>.)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06880" y="1524000"/>
          <a:ext cx="8778240" cy="499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828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NAP mērķis lauksaimniecībā – apsaimniekotās zemes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48" y="1484314"/>
            <a:ext cx="7022305" cy="46815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>
                <a:solidFill>
                  <a:srgbClr val="336600"/>
                </a:solidFill>
              </a:rPr>
              <a:t>Vides aizsardzības un siltuma sistēmu institūts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ABF7A9-9856-48A6-89DF-1EACDC07317E}" type="slidenum">
              <a:rPr lang="lv-LV" smtClean="0">
                <a:solidFill>
                  <a:srgbClr val="003300"/>
                </a:solidFill>
              </a:rPr>
              <a:pPr>
                <a:defRPr/>
              </a:pPr>
              <a:t>12</a:t>
            </a:fld>
            <a:endParaRPr lang="lv-LV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0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ES ilgtermiņa klimata mērķi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ES mērķis ir līdz 2050. gadam ievērojami samazināt Eiropā radītās emisijas — par 80–95 % salīdzinājumā ar 1990. gada līmeni. Tas ietilpst pasākumos, ko attīstītās valstis kopīgi apņēmušās veikt.</a:t>
            </a:r>
          </a:p>
          <a:p>
            <a:r>
              <a:rPr lang="lv-LV" sz="3200" dirty="0"/>
              <a:t>Eiropai topot par </a:t>
            </a:r>
            <a:r>
              <a:rPr lang="lv-LV" sz="3200" dirty="0" err="1"/>
              <a:t>mazoglekļa</a:t>
            </a:r>
            <a:r>
              <a:rPr lang="lv-LV" sz="3200" dirty="0"/>
              <a:t> ekonomiku ar augstu energoefektivitāti, tiks stimulēta arī tās ekonomika, veidosies jaunas darba vietas un nostiprināsies tās konkurētspēja.</a:t>
            </a:r>
          </a:p>
          <a:p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-10287"/>
            <a:ext cx="3860800" cy="329184"/>
          </a:xfrm>
        </p:spPr>
        <p:txBody>
          <a:bodyPr/>
          <a:lstStyle/>
          <a:p>
            <a:pPr>
              <a:defRPr/>
            </a:pPr>
            <a:r>
              <a:rPr lang="lv-LV" dirty="0">
                <a:solidFill>
                  <a:srgbClr val="336600"/>
                </a:solidFill>
              </a:rPr>
              <a:t>Vides aizsardzības un siltuma sistēmu institūts</a:t>
            </a:r>
          </a:p>
        </p:txBody>
      </p:sp>
    </p:spTree>
    <p:extLst>
      <p:ext uri="{BB962C8B-B14F-4D97-AF65-F5344CB8AC3E}">
        <p14:creationId xmlns:p14="http://schemas.microsoft.com/office/powerpoint/2010/main" val="441554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Latvijas energoefektivitātes mērķi 2020/2030 gadam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v-LV" b="1" dirty="0"/>
              <a:t>2020</a:t>
            </a:r>
          </a:p>
          <a:p>
            <a:r>
              <a:rPr lang="lv-LV" b="1" dirty="0"/>
              <a:t>Indikatīvais mērķis – </a:t>
            </a:r>
            <a:r>
              <a:rPr lang="lv-LV" dirty="0"/>
              <a:t>primārās enerģijas ietaupījums 2020. gadā – 7792 </a:t>
            </a:r>
            <a:r>
              <a:rPr lang="lv-LV" dirty="0" err="1"/>
              <a:t>GWh</a:t>
            </a:r>
            <a:endParaRPr lang="lv-LV" dirty="0"/>
          </a:p>
          <a:p>
            <a:r>
              <a:rPr lang="lv-LV" b="1" dirty="0"/>
              <a:t>Obligātais mērķis – </a:t>
            </a:r>
            <a:r>
              <a:rPr lang="lv-LV" dirty="0"/>
              <a:t>periodā 2014-2020 kopā uzkrāts (kumulatīvs) gala enerģijas ietaupījums 9896 </a:t>
            </a:r>
            <a:r>
              <a:rPr lang="lv-LV" dirty="0" err="1"/>
              <a:t>GWh</a:t>
            </a:r>
            <a:r>
              <a:rPr lang="lv-LV" dirty="0"/>
              <a:t> (secīgi, 2020. gadā – 2474 </a:t>
            </a:r>
            <a:r>
              <a:rPr lang="lv-LV" dirty="0" err="1"/>
              <a:t>GWh</a:t>
            </a:r>
            <a:r>
              <a:rPr lang="lv-LV" dirty="0"/>
              <a:t>)</a:t>
            </a:r>
          </a:p>
          <a:p>
            <a:r>
              <a:rPr lang="lv-LV" b="1" dirty="0"/>
              <a:t>Obligātais mērķis - </a:t>
            </a:r>
            <a:r>
              <a:rPr lang="lv-LV" dirty="0"/>
              <a:t> ikgadējs 3% no valstij piederošo ēku platības renovācijas mērķis (maksimālās aplēses – 678,5 tūkst. m</a:t>
            </a:r>
            <a:r>
              <a:rPr lang="lv-LV" baseline="30000" dirty="0"/>
              <a:t>2</a:t>
            </a:r>
            <a:r>
              <a:rPr lang="lv-LV" dirty="0"/>
              <a:t>)</a:t>
            </a:r>
          </a:p>
          <a:p>
            <a:pPr marL="0" indent="0">
              <a:buNone/>
            </a:pPr>
            <a:r>
              <a:rPr lang="lv-LV" b="1" dirty="0"/>
              <a:t>2030</a:t>
            </a:r>
          </a:p>
          <a:p>
            <a:r>
              <a:rPr lang="lv-LV" dirty="0"/>
              <a:t>Obligātais mērķis 30%  - palielinās ietaupījuma saistību apjoms</a:t>
            </a:r>
          </a:p>
          <a:p>
            <a:r>
              <a:rPr lang="lv-LV" dirty="0"/>
              <a:t>Individuāla siltuma uzskaite ar viedajiem mēraparātiem katrā dzīvoklī (jaunie – līdz 2020.gadam, vecie jānomaina līdz 2027. gadam) = izmaksas skaitītāju nomaiņai vairāk nekā 500’000 dzīvokļos</a:t>
            </a:r>
          </a:p>
          <a:p>
            <a:r>
              <a:rPr lang="lv-LV" dirty="0"/>
              <a:t>Plaši ziņojumi un metodikas – palielinās administratīvais slogs</a:t>
            </a:r>
          </a:p>
          <a:p>
            <a:pPr marL="0" indent="0">
              <a:buNone/>
            </a:pPr>
            <a:endParaRPr lang="lv-LV" b="1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609600" y="-10287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>
                <a:solidFill>
                  <a:srgbClr val="336600"/>
                </a:solidFill>
              </a:rPr>
              <a:t>Vides aizsardzības un siltuma sistēmu institūts</a:t>
            </a:r>
            <a:endParaRPr lang="lv-LV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98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Latvijas </a:t>
            </a:r>
            <a:r>
              <a:rPr lang="lv-LV"/>
              <a:t>energoefektivitātes mērķi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15</a:t>
            </a:fld>
            <a:endParaRPr lang="lv-LV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7" y="1600200"/>
            <a:ext cx="11839826" cy="4709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10600" y="647700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>
                <a:solidFill>
                  <a:schemeClr val="bg1">
                    <a:lumMod val="50000"/>
                  </a:schemeClr>
                </a:solidFill>
              </a:rPr>
              <a:t>Avots: Ekonomikas Ministrija</a:t>
            </a:r>
          </a:p>
        </p:txBody>
      </p:sp>
    </p:spTree>
    <p:extLst>
      <p:ext uri="{BB962C8B-B14F-4D97-AF65-F5344CB8AC3E}">
        <p14:creationId xmlns:p14="http://schemas.microsoft.com/office/powerpoint/2010/main" val="443050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2"/>
          <a:srcRect l="2916" t="4136" r="4180" b="15319"/>
          <a:stretch/>
        </p:blipFill>
        <p:spPr>
          <a:xfrm>
            <a:off x="8793480" y="374121"/>
            <a:ext cx="3398520" cy="2484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Energoefektivitāte uzņēmumos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8362"/>
            <a:ext cx="9204960" cy="4631478"/>
          </a:xfrm>
        </p:spPr>
        <p:txBody>
          <a:bodyPr>
            <a:normAutofit lnSpcReduction="10000"/>
          </a:bodyPr>
          <a:lstStyle/>
          <a:p>
            <a:r>
              <a:rPr lang="lv-LV" dirty="0"/>
              <a:t>Pieredze rāda, ka mainot paradumus, bez ievērojamām investīcijām, ir iespējams ietaupīt 10-20%  enerģijas patēriņa</a:t>
            </a:r>
          </a:p>
          <a:p>
            <a:endParaRPr lang="lv-LV" dirty="0"/>
          </a:p>
          <a:p>
            <a:r>
              <a:rPr lang="lv-LV" dirty="0"/>
              <a:t>Kopš 2012.gada, ES visiem uzņēmumiem, kas nav MVU, ir obligāti regulārie </a:t>
            </a:r>
            <a:r>
              <a:rPr lang="lv-LV" dirty="0" err="1"/>
              <a:t>energoauditi</a:t>
            </a:r>
            <a:r>
              <a:rPr lang="lv-LV" dirty="0"/>
              <a:t> (Ja MVU nav lielais elektroenerģijas patērētājs, </a:t>
            </a:r>
            <a:r>
              <a:rPr lang="lv-LV" dirty="0" err="1"/>
              <a:t>energoaudits</a:t>
            </a:r>
            <a:r>
              <a:rPr lang="lv-LV" dirty="0"/>
              <a:t> ir brīvprātīgs)</a:t>
            </a:r>
          </a:p>
          <a:p>
            <a:endParaRPr lang="lv-LV" dirty="0"/>
          </a:p>
          <a:p>
            <a:r>
              <a:rPr lang="lv-LV" dirty="0" err="1"/>
              <a:t>Energoauditu</a:t>
            </a:r>
            <a:r>
              <a:rPr lang="lv-LV" dirty="0"/>
              <a:t> veikšanas priekšrocības: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lv-LV" dirty="0"/>
              <a:t>ieteikumi energoefektīvu risinājumu ieviešanai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lv-LV" dirty="0"/>
              <a:t>salīdzinājums ar enerģijas patēriņa </a:t>
            </a:r>
            <a:r>
              <a:rPr lang="lv-LV" dirty="0" err="1"/>
              <a:t>līmeņatzīmēm</a:t>
            </a:r>
            <a:r>
              <a:rPr lang="lv-LV" dirty="0"/>
              <a:t> nozarē;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lv-LV" dirty="0"/>
              <a:t>profesionāls skats no malas – pašu darbinieku izpratne par efektīvu enerģijas izmantošanu</a:t>
            </a:r>
          </a:p>
          <a:p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16</a:t>
            </a:fld>
            <a:endParaRPr lang="lv-LV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09600" y="-10287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>
                <a:solidFill>
                  <a:srgbClr val="336600"/>
                </a:solidFill>
              </a:rPr>
              <a:t>Vides aizsardzības un siltuma sistēmu institūts</a:t>
            </a:r>
            <a:endParaRPr lang="lv-LV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58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400" dirty="0"/>
              <a:t>Daudzīvokļu ēkas</a:t>
            </a:r>
            <a:endParaRPr lang="en-US" sz="2400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5408083" y="2899833"/>
          <a:ext cx="5154085" cy="312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>
            <a:off x="2258483" y="1301152"/>
            <a:ext cx="1847850" cy="119017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0"/>
            <a:r>
              <a:rPr lang="en-US" sz="2800" b="1" kern="0" dirty="0">
                <a:solidFill>
                  <a:srgbClr val="000000"/>
                </a:solidFill>
                <a:latin typeface="Times New Roman"/>
                <a:sym typeface="Calibri"/>
              </a:rPr>
              <a:t>38 000</a:t>
            </a:r>
          </a:p>
          <a:p>
            <a:pPr algn="ctr" hangingPunct="0"/>
            <a:r>
              <a:rPr lang="en-US" sz="1000" kern="0" dirty="0" err="1">
                <a:solidFill>
                  <a:srgbClr val="FFFFFF"/>
                </a:solidFill>
                <a:sym typeface="Calibri"/>
              </a:rPr>
              <a:t>Daudzdzīvokļu</a:t>
            </a:r>
            <a:r>
              <a:rPr lang="en-US" sz="1000" kern="0" dirty="0">
                <a:solidFill>
                  <a:srgbClr val="FFFFFF"/>
                </a:solidFill>
                <a:sym typeface="Calibri"/>
              </a:rPr>
              <a:t> </a:t>
            </a:r>
            <a:r>
              <a:rPr lang="en-US" sz="1000" kern="0" dirty="0" err="1">
                <a:solidFill>
                  <a:srgbClr val="FFFFFF"/>
                </a:solidFill>
                <a:sym typeface="Calibri"/>
              </a:rPr>
              <a:t>ēku</a:t>
            </a:r>
            <a:r>
              <a:rPr lang="en-US" sz="1000" kern="0" dirty="0">
                <a:solidFill>
                  <a:srgbClr val="FFFFFF"/>
                </a:solidFill>
                <a:sym typeface="Calibri"/>
              </a:rPr>
              <a:t> </a:t>
            </a:r>
            <a:r>
              <a:rPr lang="en-US" sz="1000" kern="0" dirty="0" err="1">
                <a:solidFill>
                  <a:srgbClr val="FFFFFF"/>
                </a:solidFill>
                <a:sym typeface="Calibri"/>
              </a:rPr>
              <a:t>skaits</a:t>
            </a:r>
            <a:r>
              <a:rPr lang="en-US" sz="1000" kern="0" dirty="0">
                <a:solidFill>
                  <a:srgbClr val="FFFFFF"/>
                </a:solidFill>
                <a:sym typeface="Calibri"/>
              </a:rPr>
              <a:t> </a:t>
            </a:r>
            <a:r>
              <a:rPr lang="en-US" sz="1000" kern="0" dirty="0" err="1">
                <a:solidFill>
                  <a:srgbClr val="FFFFFF"/>
                </a:solidFill>
                <a:sym typeface="Calibri"/>
              </a:rPr>
              <a:t>Latvijā</a:t>
            </a:r>
            <a:endParaRPr lang="en-US" sz="1000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18400" y="1310789"/>
            <a:ext cx="1985434" cy="123345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0"/>
            <a:r>
              <a:rPr lang="en-US" sz="2400" b="1" kern="0" dirty="0">
                <a:solidFill>
                  <a:srgbClr val="000000"/>
                </a:solidFill>
                <a:latin typeface="Times New Roman"/>
                <a:sym typeface="Calibri"/>
              </a:rPr>
              <a:t>85%</a:t>
            </a:r>
          </a:p>
          <a:p>
            <a:pPr algn="ctr" hangingPunct="0"/>
            <a:r>
              <a:rPr lang="en-US" sz="900" kern="0" dirty="0" err="1">
                <a:solidFill>
                  <a:srgbClr val="FFFFFF"/>
                </a:solidFill>
                <a:sym typeface="Calibri"/>
              </a:rPr>
              <a:t>Neatbilst</a:t>
            </a:r>
            <a:r>
              <a:rPr lang="en-US" sz="900" kern="0" dirty="0">
                <a:solidFill>
                  <a:srgbClr val="FFFFFF"/>
                </a:solidFill>
                <a:sym typeface="Calibri"/>
              </a:rPr>
              <a:t> </a:t>
            </a:r>
            <a:r>
              <a:rPr lang="en-US" sz="900" kern="0" dirty="0" err="1">
                <a:solidFill>
                  <a:srgbClr val="FFFFFF"/>
                </a:solidFill>
                <a:sym typeface="Calibri"/>
              </a:rPr>
              <a:t>mūsdienu</a:t>
            </a:r>
            <a:r>
              <a:rPr lang="en-US" sz="900" kern="0" dirty="0">
                <a:solidFill>
                  <a:srgbClr val="FFFFFF"/>
                </a:solidFill>
                <a:sym typeface="Calibri"/>
              </a:rPr>
              <a:t> </a:t>
            </a:r>
            <a:r>
              <a:rPr lang="en-US" sz="900" kern="0" dirty="0" err="1">
                <a:solidFill>
                  <a:srgbClr val="FFFFFF"/>
                </a:solidFill>
                <a:sym typeface="Calibri"/>
              </a:rPr>
              <a:t>siltumtehnisko</a:t>
            </a:r>
            <a:r>
              <a:rPr lang="en-US" sz="900" kern="0" dirty="0">
                <a:solidFill>
                  <a:srgbClr val="FFFFFF"/>
                </a:solidFill>
                <a:sym typeface="Calibri"/>
              </a:rPr>
              <a:t> </a:t>
            </a:r>
            <a:r>
              <a:rPr lang="en-US" sz="900" kern="0" dirty="0" err="1">
                <a:solidFill>
                  <a:srgbClr val="FFFFFF"/>
                </a:solidFill>
                <a:sym typeface="Calibri"/>
              </a:rPr>
              <a:t>prasību</a:t>
            </a:r>
            <a:r>
              <a:rPr lang="en-US" sz="900" kern="0" dirty="0">
                <a:solidFill>
                  <a:srgbClr val="FFFFFF"/>
                </a:solidFill>
                <a:sym typeface="Calibri"/>
              </a:rPr>
              <a:t> </a:t>
            </a:r>
            <a:r>
              <a:rPr lang="en-US" sz="900" kern="0" dirty="0" err="1">
                <a:solidFill>
                  <a:srgbClr val="FFFFFF"/>
                </a:solidFill>
                <a:sym typeface="Calibri"/>
              </a:rPr>
              <a:t>normām</a:t>
            </a:r>
            <a:endParaRPr lang="en-US" sz="900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58318" y="1409350"/>
            <a:ext cx="1473200" cy="108197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0"/>
            <a:r>
              <a:rPr lang="en-US" sz="2000" b="1" kern="0" dirty="0">
                <a:solidFill>
                  <a:srgbClr val="000000"/>
                </a:solidFill>
                <a:latin typeface="Times New Roman"/>
                <a:sym typeface="Calibri"/>
              </a:rPr>
              <a:t>1500</a:t>
            </a:r>
          </a:p>
          <a:p>
            <a:pPr algn="ctr" hangingPunct="0"/>
            <a:r>
              <a:rPr lang="en-US" sz="800" kern="0" dirty="0" err="1">
                <a:solidFill>
                  <a:srgbClr val="FFFFFF"/>
                </a:solidFill>
                <a:sym typeface="Calibri"/>
              </a:rPr>
              <a:t>Renovētas</a:t>
            </a:r>
            <a:r>
              <a:rPr lang="en-US" sz="800" kern="0" dirty="0">
                <a:solidFill>
                  <a:srgbClr val="FFFFFF"/>
                </a:solidFill>
                <a:sym typeface="Calibri"/>
              </a:rPr>
              <a:t> </a:t>
            </a:r>
            <a:r>
              <a:rPr lang="en-US" sz="800" kern="0" dirty="0" err="1">
                <a:solidFill>
                  <a:srgbClr val="FFFFFF"/>
                </a:solidFill>
                <a:sym typeface="Calibri"/>
              </a:rPr>
              <a:t>ēkas</a:t>
            </a:r>
            <a:r>
              <a:rPr lang="en-US" sz="800" kern="0" dirty="0">
                <a:solidFill>
                  <a:srgbClr val="FFFFFF"/>
                </a:solidFill>
                <a:sym typeface="Calibri"/>
              </a:rPr>
              <a:t> </a:t>
            </a:r>
            <a:r>
              <a:rPr lang="en-US" sz="800" kern="0" dirty="0" err="1">
                <a:solidFill>
                  <a:srgbClr val="FFFFFF"/>
                </a:solidFill>
                <a:sym typeface="Calibri"/>
              </a:rPr>
              <a:t>jeb</a:t>
            </a:r>
            <a:r>
              <a:rPr lang="en-US" sz="800" kern="0" dirty="0">
                <a:solidFill>
                  <a:srgbClr val="FFFFFF"/>
                </a:solidFill>
                <a:sym typeface="Calibri"/>
              </a:rPr>
              <a:t> 4% no </a:t>
            </a:r>
            <a:r>
              <a:rPr lang="en-US" sz="800" kern="0" dirty="0" err="1">
                <a:solidFill>
                  <a:srgbClr val="FFFFFF"/>
                </a:solidFill>
                <a:sym typeface="Calibri"/>
              </a:rPr>
              <a:t>dzīvojamā</a:t>
            </a:r>
            <a:r>
              <a:rPr lang="en-US" sz="800" kern="0" dirty="0">
                <a:solidFill>
                  <a:srgbClr val="FFFFFF"/>
                </a:solidFill>
                <a:sym typeface="Calibri"/>
              </a:rPr>
              <a:t> </a:t>
            </a:r>
            <a:r>
              <a:rPr lang="en-US" sz="800" kern="0" dirty="0" err="1">
                <a:solidFill>
                  <a:srgbClr val="FFFFFF"/>
                </a:solidFill>
                <a:sym typeface="Calibri"/>
              </a:rPr>
              <a:t>fonda</a:t>
            </a:r>
            <a:endParaRPr lang="en-US" sz="800" kern="0" dirty="0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2457451" y="3878251"/>
          <a:ext cx="2550583" cy="1375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52651" y="2994624"/>
            <a:ext cx="3160183" cy="523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sz="1400" b="1" kern="0" dirty="0">
                <a:solidFill>
                  <a:srgbClr val="000000"/>
                </a:solidFill>
                <a:latin typeface="Times New Roman"/>
                <a:sym typeface="Calibri"/>
              </a:rPr>
              <a:t>LATVIJAS ENERĢĒTIKAS STRATĒĢIJA 2030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5984" y="3572192"/>
            <a:ext cx="80433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n-US" sz="1400" b="1" kern="0" dirty="0">
                <a:solidFill>
                  <a:srgbClr val="000000"/>
                </a:solidFill>
                <a:latin typeface="Times New Roman"/>
                <a:ea typeface="+mj-ea"/>
                <a:cs typeface="+mj-cs"/>
                <a:sym typeface="Calibri"/>
              </a:rPr>
              <a:t>2016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3984" y="3578143"/>
            <a:ext cx="80433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n-US" sz="1400" b="1" kern="0" dirty="0">
                <a:solidFill>
                  <a:srgbClr val="000000"/>
                </a:solidFill>
                <a:latin typeface="Times New Roman"/>
                <a:ea typeface="+mj-ea"/>
                <a:cs typeface="+mj-cs"/>
                <a:sym typeface="Calibri"/>
              </a:rPr>
              <a:t>2030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17000" y="6021917"/>
            <a:ext cx="140335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n-US" sz="1050" i="1" kern="0" dirty="0" err="1">
                <a:solidFill>
                  <a:srgbClr val="000000"/>
                </a:solidFill>
                <a:latin typeface="Times New Roman"/>
                <a:ea typeface="+mj-ea"/>
                <a:cs typeface="+mj-cs"/>
                <a:sym typeface="Calibri"/>
              </a:rPr>
              <a:t>Avots</a:t>
            </a:r>
            <a:r>
              <a:rPr lang="en-US" sz="1050" i="1" kern="0" dirty="0">
                <a:solidFill>
                  <a:srgbClr val="000000"/>
                </a:solidFill>
                <a:latin typeface="Times New Roman"/>
                <a:ea typeface="+mj-ea"/>
                <a:cs typeface="+mj-cs"/>
                <a:sym typeface="Calibri"/>
              </a:rPr>
              <a:t>. </a:t>
            </a:r>
            <a:r>
              <a:rPr lang="en-US" sz="1050" i="1" kern="0" dirty="0" err="1">
                <a:solidFill>
                  <a:srgbClr val="000000"/>
                </a:solidFill>
                <a:latin typeface="Times New Roman"/>
                <a:ea typeface="+mj-ea"/>
                <a:cs typeface="+mj-cs"/>
                <a:sym typeface="Calibri"/>
              </a:rPr>
              <a:t>Gatis</a:t>
            </a:r>
            <a:r>
              <a:rPr lang="en-US" sz="1050" i="1" kern="0" dirty="0">
                <a:solidFill>
                  <a:srgbClr val="000000"/>
                </a:solidFill>
                <a:latin typeface="Times New Roman"/>
                <a:ea typeface="+mj-ea"/>
                <a:cs typeface="+mj-cs"/>
                <a:sym typeface="Calibri"/>
              </a:rPr>
              <a:t> </a:t>
            </a:r>
            <a:r>
              <a:rPr lang="en-US" sz="1050" i="1" kern="0" dirty="0" err="1">
                <a:solidFill>
                  <a:srgbClr val="000000"/>
                </a:solidFill>
                <a:latin typeface="Times New Roman"/>
                <a:ea typeface="+mj-ea"/>
                <a:cs typeface="+mj-cs"/>
                <a:sym typeface="Calibri"/>
              </a:rPr>
              <a:t>Žogla</a:t>
            </a:r>
            <a:r>
              <a:rPr lang="en-US" sz="1050" i="1" kern="0" dirty="0">
                <a:solidFill>
                  <a:srgbClr val="000000"/>
                </a:solidFill>
                <a:latin typeface="Times New Roman"/>
                <a:ea typeface="+mj-ea"/>
                <a:cs typeface="+mj-cs"/>
                <a:sym typeface="Calibri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2651" y="5471516"/>
            <a:ext cx="3160183" cy="646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en-US" b="1" kern="0" dirty="0" err="1">
                <a:solidFill>
                  <a:srgbClr val="000000"/>
                </a:solidFill>
                <a:latin typeface="Times New Roman"/>
                <a:sym typeface="Calibri"/>
              </a:rPr>
              <a:t>Nepieciešamais</a:t>
            </a:r>
            <a:r>
              <a:rPr lang="en-US" b="1" kern="0" dirty="0">
                <a:solidFill>
                  <a:srgbClr val="000000"/>
                </a:solidFill>
                <a:latin typeface="Times New Roman"/>
                <a:sym typeface="Calibri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/>
                <a:sym typeface="Calibri"/>
              </a:rPr>
              <a:t>finansējums</a:t>
            </a:r>
            <a:r>
              <a:rPr lang="en-US" b="1" kern="0" dirty="0">
                <a:solidFill>
                  <a:srgbClr val="000000"/>
                </a:solidFill>
                <a:latin typeface="Times New Roman"/>
                <a:sym typeface="Calibri"/>
              </a:rPr>
              <a:t> </a:t>
            </a:r>
            <a:r>
              <a:rPr lang="mr-IN" b="1" kern="0" dirty="0">
                <a:solidFill>
                  <a:srgbClr val="000000"/>
                </a:solidFill>
                <a:latin typeface="Times New Roman"/>
                <a:cs typeface="+mj-cs"/>
                <a:sym typeface="Calibri"/>
              </a:rPr>
              <a:t>–</a:t>
            </a:r>
            <a:r>
              <a:rPr lang="en-US" b="1" kern="0" dirty="0">
                <a:solidFill>
                  <a:srgbClr val="000000"/>
                </a:solidFill>
                <a:latin typeface="Times New Roman"/>
                <a:sym typeface="Calibri"/>
              </a:rPr>
              <a:t> EUR 4.3 </a:t>
            </a:r>
            <a:r>
              <a:rPr lang="en-US" b="1" kern="0" dirty="0" err="1">
                <a:solidFill>
                  <a:srgbClr val="000000"/>
                </a:solidFill>
                <a:latin typeface="Times New Roman"/>
                <a:sym typeface="Calibri"/>
              </a:rPr>
              <a:t>miljardi</a:t>
            </a:r>
            <a:r>
              <a:rPr lang="en-US" b="1" kern="0" dirty="0">
                <a:solidFill>
                  <a:srgbClr val="000000"/>
                </a:solidFill>
                <a:latin typeface="Times New Roman"/>
                <a:sym typeface="Calibri"/>
              </a:rPr>
              <a:t>!</a:t>
            </a:r>
          </a:p>
        </p:txBody>
      </p:sp>
      <p:sp>
        <p:nvSpPr>
          <p:cNvPr id="16" name="Up Arrow 15"/>
          <p:cNvSpPr/>
          <p:nvPr/>
        </p:nvSpPr>
        <p:spPr>
          <a:xfrm>
            <a:off x="3640667" y="5160095"/>
            <a:ext cx="275166" cy="437195"/>
          </a:xfrm>
          <a:prstGeom prst="up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en-US" kern="0">
              <a:solidFill>
                <a:srgbClr val="000000"/>
              </a:solidFill>
              <a:latin typeface="Times New Roman"/>
              <a:sym typeface="Calibri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6741584" y="4068688"/>
            <a:ext cx="1280583" cy="5539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0250"/>
              <a:gd name="adj6" fmla="val 45697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0"/>
            <a:r>
              <a:rPr lang="en-US" sz="1000" kern="0" dirty="0" err="1">
                <a:solidFill>
                  <a:srgbClr val="000000"/>
                </a:solidFill>
                <a:latin typeface="Times New Roman"/>
                <a:ea typeface="+mj-ea"/>
                <a:cs typeface="+mj-cs"/>
                <a:sym typeface="Calibri"/>
              </a:rPr>
              <a:t>Altum</a:t>
            </a:r>
            <a:r>
              <a:rPr lang="en-US" sz="1000" kern="0" dirty="0">
                <a:solidFill>
                  <a:srgbClr val="000000"/>
                </a:solidFill>
                <a:latin typeface="Times New Roman"/>
                <a:ea typeface="+mj-ea"/>
                <a:cs typeface="+mj-cs"/>
                <a:sym typeface="Calibri"/>
              </a:rPr>
              <a:t> EUR 160M </a:t>
            </a:r>
            <a:r>
              <a:rPr lang="en-US" sz="1000" kern="0" dirty="0" err="1">
                <a:solidFill>
                  <a:srgbClr val="000000"/>
                </a:solidFill>
                <a:latin typeface="Times New Roman"/>
                <a:ea typeface="+mj-ea"/>
                <a:cs typeface="+mj-cs"/>
                <a:sym typeface="Calibri"/>
              </a:rPr>
              <a:t>programma</a:t>
            </a:r>
            <a:r>
              <a:rPr lang="en-US" sz="1000" kern="0" dirty="0">
                <a:solidFill>
                  <a:srgbClr val="000000"/>
                </a:solidFill>
                <a:latin typeface="Times New Roman"/>
                <a:ea typeface="+mj-ea"/>
                <a:cs typeface="+mj-cs"/>
                <a:sym typeface="Calibri"/>
              </a:rPr>
              <a:t>. Papildus1000 </a:t>
            </a:r>
            <a:r>
              <a:rPr lang="en-US" sz="1000" kern="0" dirty="0" err="1">
                <a:solidFill>
                  <a:srgbClr val="000000"/>
                </a:solidFill>
                <a:latin typeface="Times New Roman"/>
                <a:ea typeface="+mj-ea"/>
                <a:cs typeface="+mj-cs"/>
                <a:sym typeface="Calibri"/>
              </a:rPr>
              <a:t>ēkas</a:t>
            </a:r>
            <a:r>
              <a:rPr lang="en-US" sz="1000" kern="0" dirty="0">
                <a:solidFill>
                  <a:srgbClr val="000000"/>
                </a:solidFill>
                <a:latin typeface="Times New Roman"/>
                <a:ea typeface="+mj-ea"/>
                <a:cs typeface="+mj-cs"/>
                <a:sym typeface="Calibri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37" t="16894" r="4048" b="13219"/>
          <a:stretch/>
        </p:blipFill>
        <p:spPr>
          <a:xfrm>
            <a:off x="7739062" y="374753"/>
            <a:ext cx="1562470" cy="876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6867" r="921" b="9357"/>
          <a:stretch/>
        </p:blipFill>
        <p:spPr>
          <a:xfrm>
            <a:off x="5236296" y="415456"/>
            <a:ext cx="1317245" cy="7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0683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AER saistošs mērķis 2020 (%). 2030 nav saistoša mērķa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9B909-2B73-4151-A9F9-5FD77C81D415}" type="slidenum">
              <a:rPr lang="lv-LV" smtClean="0">
                <a:solidFill>
                  <a:srgbClr val="003300"/>
                </a:solidFill>
              </a:rPr>
              <a:pPr>
                <a:defRPr/>
              </a:pPr>
              <a:t>18</a:t>
            </a:fld>
            <a:endParaRPr lang="lv-LV">
              <a:solidFill>
                <a:srgbClr val="0033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80143"/>
              </p:ext>
            </p:extLst>
          </p:nvPr>
        </p:nvGraphicFramePr>
        <p:xfrm>
          <a:off x="1612900" y="1524000"/>
          <a:ext cx="85852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dirty="0">
                <a:solidFill>
                  <a:srgbClr val="336600"/>
                </a:solidFill>
              </a:rPr>
              <a:t>Vides aizsardzības un siltuma sistēmu institūts</a:t>
            </a:r>
          </a:p>
        </p:txBody>
      </p:sp>
    </p:spTree>
    <p:extLst>
      <p:ext uri="{BB962C8B-B14F-4D97-AF65-F5344CB8AC3E}">
        <p14:creationId xmlns:p14="http://schemas.microsoft.com/office/powerpoint/2010/main" val="63746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972800" cy="990600"/>
          </a:xfrm>
        </p:spPr>
        <p:txBody>
          <a:bodyPr/>
          <a:lstStyle/>
          <a:p>
            <a:r>
              <a:rPr lang="lv-LV" dirty="0"/>
              <a:t>AER enerģijas īpatsvars ES dalībvalstīs</a:t>
            </a:r>
          </a:p>
        </p:txBody>
      </p:sp>
      <p:pic>
        <p:nvPicPr>
          <p:cNvPr id="7" name="Satura vietturis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56" y="1225555"/>
            <a:ext cx="7739888" cy="5495778"/>
          </a:xfrm>
        </p:spPr>
      </p:pic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19</a:t>
            </a:fld>
            <a:endParaRPr lang="lv-LV"/>
          </a:p>
        </p:txBody>
      </p:sp>
      <p:sp>
        <p:nvSpPr>
          <p:cNvPr id="8" name="TextBox 7"/>
          <p:cNvSpPr txBox="1"/>
          <p:nvPr/>
        </p:nvSpPr>
        <p:spPr>
          <a:xfrm>
            <a:off x="10160000" y="6590528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>
                <a:solidFill>
                  <a:schemeClr val="bg1">
                    <a:lumMod val="65000"/>
                  </a:schemeClr>
                </a:solidFill>
              </a:rPr>
              <a:t>http://ec.europa.eu/eurostat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609600" y="-10287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>
                <a:solidFill>
                  <a:srgbClr val="336600"/>
                </a:solidFill>
              </a:rPr>
              <a:t>Vides aizsardzības un siltuma sistēmu institūts</a:t>
            </a:r>
            <a:endParaRPr lang="lv-LV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3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Nacionālie mērķi un ārējie ilgtspējas mērķi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lv-LV" sz="3000" dirty="0"/>
              <a:t>Starptautiskās vienošanās un Eiropas Savienības nosacījumi izvirza dažādus uzdevumus klimata un vides jomā, kuru izpilde prasīs ievērojamus resursus. </a:t>
            </a:r>
          </a:p>
          <a:p>
            <a:pPr>
              <a:lnSpc>
                <a:spcPct val="150000"/>
              </a:lnSpc>
            </a:pPr>
            <a:r>
              <a:rPr lang="lv-LV" sz="3000" dirty="0"/>
              <a:t>Vai šie mērķi ir sasniedzami, ņemot vērā nacionālās prioritātes?</a:t>
            </a:r>
          </a:p>
          <a:p>
            <a:pPr>
              <a:lnSpc>
                <a:spcPct val="150000"/>
              </a:lnSpc>
            </a:pPr>
            <a:r>
              <a:rPr lang="lv-LV" sz="3000" dirty="0"/>
              <a:t>Kas būtu jādara šo mērķu sasniegšanai?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2</a:t>
            </a:fld>
            <a:endParaRPr lang="lv-LV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09600" y="-10287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>
                <a:solidFill>
                  <a:srgbClr val="336600"/>
                </a:solidFill>
              </a:rPr>
              <a:t>Vides aizsardzības un siltuma sistēmu institūts</a:t>
            </a:r>
            <a:endParaRPr lang="lv-LV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36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1" y="533400"/>
            <a:ext cx="10972800" cy="990600"/>
          </a:xfrm>
        </p:spPr>
        <p:txBody>
          <a:bodyPr/>
          <a:lstStyle/>
          <a:p>
            <a:r>
              <a:rPr lang="lv-LV" dirty="0"/>
              <a:t>Aprites ekonomika, atkritumu pārstrāde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1" y="1600200"/>
            <a:ext cx="6678198" cy="4876800"/>
          </a:xfrm>
        </p:spPr>
        <p:txBody>
          <a:bodyPr>
            <a:normAutofit/>
          </a:bodyPr>
          <a:lstStyle/>
          <a:p>
            <a:r>
              <a:rPr lang="lv-LV" dirty="0"/>
              <a:t>kopīga ES sadzīves atkritumu pārstrādes </a:t>
            </a:r>
            <a:r>
              <a:rPr lang="lv-LV" dirty="0" err="1"/>
              <a:t>mērķvērtība</a:t>
            </a:r>
            <a:r>
              <a:rPr lang="lv-LV" dirty="0"/>
              <a:t> – 65 % līdz 2030. gadam;</a:t>
            </a:r>
          </a:p>
          <a:p>
            <a:endParaRPr lang="lv-LV" dirty="0"/>
          </a:p>
          <a:p>
            <a:r>
              <a:rPr lang="lv-LV" dirty="0"/>
              <a:t>kopīga ES izlietotā iepakojuma pārstrādes </a:t>
            </a:r>
            <a:r>
              <a:rPr lang="lv-LV" dirty="0" err="1"/>
              <a:t>mērķvērtība</a:t>
            </a:r>
            <a:r>
              <a:rPr lang="lv-LV" dirty="0"/>
              <a:t> – 75 % līdz 2030. gadam;</a:t>
            </a:r>
          </a:p>
          <a:p>
            <a:endParaRPr lang="lv-LV" dirty="0"/>
          </a:p>
          <a:p>
            <a:r>
              <a:rPr lang="lv-LV" dirty="0"/>
              <a:t>saistoša </a:t>
            </a:r>
            <a:r>
              <a:rPr lang="lv-LV" dirty="0" err="1"/>
              <a:t>mērķvērtību</a:t>
            </a:r>
            <a:r>
              <a:rPr lang="lv-LV" dirty="0"/>
              <a:t>, lai samazinātu atkritumu apglabāšanu poligonos, – ne vairāk kā 10 % no visiem atkritumiem līdz 2030. gadam (pašlaik 71% (2014) – 2020 mērķis 50%) 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20</a:t>
            </a:fld>
            <a:endParaRPr lang="lv-LV"/>
          </a:p>
        </p:txBody>
      </p:sp>
      <p:pic>
        <p:nvPicPr>
          <p:cNvPr id="9" name="Attēls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19" y="1524000"/>
            <a:ext cx="5239481" cy="4248743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609600" y="-10287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>
                <a:solidFill>
                  <a:srgbClr val="336600"/>
                </a:solidFill>
              </a:rPr>
              <a:t>Vides aizsardzības un siltuma sistēmu institūts</a:t>
            </a:r>
            <a:endParaRPr lang="lv-LV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53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Maksimāli pieļaujamās emisijas gaisā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u="sng" dirty="0"/>
              <a:t>Emisiju griestu direktīva </a:t>
            </a:r>
            <a:r>
              <a:rPr lang="lv-LV" dirty="0"/>
              <a:t>– saskaņā ar izstrādātajām emisiju prognozēm redzams, ka Latvija bez papildus pasākumiem varēs izpildīt 2030. gadā SO</a:t>
            </a:r>
            <a:r>
              <a:rPr lang="lv-LV" baseline="-25000" dirty="0"/>
              <a:t>2</a:t>
            </a:r>
            <a:r>
              <a:rPr lang="lv-LV" dirty="0"/>
              <a:t> noteikto emisiju mērķi, taču paredzamas problēmas ar pārējām gaisu piesārņojošajām vielām – NOx, NMGOS, NH</a:t>
            </a:r>
            <a:r>
              <a:rPr lang="lv-LV" baseline="-25000" dirty="0"/>
              <a:t>3</a:t>
            </a:r>
            <a:r>
              <a:rPr lang="lv-LV" dirty="0"/>
              <a:t>, PM</a:t>
            </a:r>
            <a:r>
              <a:rPr lang="lv-LV" baseline="-25000" dirty="0"/>
              <a:t>2,5, </a:t>
            </a:r>
            <a:r>
              <a:rPr lang="lv-LV" dirty="0"/>
              <a:t>noteiktajiem emisiju mērķiem.</a:t>
            </a:r>
          </a:p>
          <a:p>
            <a:r>
              <a:rPr lang="lv-LV" dirty="0"/>
              <a:t>Pēc indikatīviem aprēķiniem scenārija ar papildus politikām īstenošana rada sadārdzinājumu no 96 miljoniem EUR 2020.gadā līdz 138 miljoniem EUR 2030.gadā. Samazinot </a:t>
            </a:r>
            <a:r>
              <a:rPr lang="lv-LV" dirty="0" err="1"/>
              <a:t>NOx</a:t>
            </a:r>
            <a:r>
              <a:rPr lang="lv-LV" dirty="0"/>
              <a:t> emisijas un SO2 emisijas, samazinās arī SEG emisijas. </a:t>
            </a:r>
            <a:r>
              <a:rPr lang="lv-LV" b="1" dirty="0"/>
              <a:t>Palielinot biomasas daļu enerģētikā (aizstājot dabasgāzi) NMGOS un PM 2,5 emisijas pieaug. </a:t>
            </a:r>
          </a:p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ABF7A9-9856-48A6-89DF-1EACDC07317E}" type="slidenum">
              <a:rPr lang="lv-LV" smtClean="0"/>
              <a:pPr>
                <a:defRPr/>
              </a:pPr>
              <a:t>21</a:t>
            </a:fld>
            <a:endParaRPr lang="lv-LV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dirty="0">
                <a:solidFill>
                  <a:srgbClr val="336600"/>
                </a:solidFill>
              </a:rPr>
              <a:t>Vides aizsardzības un siltuma sistēmu institūts</a:t>
            </a:r>
          </a:p>
        </p:txBody>
      </p:sp>
    </p:spTree>
    <p:extLst>
      <p:ext uri="{BB962C8B-B14F-4D97-AF65-F5344CB8AC3E}">
        <p14:creationId xmlns:p14="http://schemas.microsoft.com/office/powerpoint/2010/main" val="1998429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Maksimāli pieļaujamās emisijas – slāpekļa oksīdi</a:t>
            </a:r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22</a:t>
            </a:fld>
            <a:endParaRPr lang="lv-LV"/>
          </a:p>
        </p:txBody>
      </p:sp>
      <p:pic>
        <p:nvPicPr>
          <p:cNvPr id="6" name="Picture 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708" y="1555845"/>
            <a:ext cx="9990162" cy="4913193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609600" y="-10287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>
                <a:solidFill>
                  <a:srgbClr val="336600"/>
                </a:solidFill>
              </a:rPr>
              <a:t>Vides aizsardzības un siltuma sistēmu institūts</a:t>
            </a:r>
            <a:endParaRPr lang="lv-LV" dirty="0">
              <a:solidFill>
                <a:srgbClr val="3366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Maksimāli pieļaujamās emisijas - amonjaks</a:t>
            </a:r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23</a:t>
            </a:fld>
            <a:endParaRPr lang="lv-LV"/>
          </a:p>
        </p:txBody>
      </p:sp>
      <p:pic>
        <p:nvPicPr>
          <p:cNvPr id="6" name="Picture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0060" y="1842448"/>
            <a:ext cx="10317707" cy="4722125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609600" y="-10287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>
                <a:solidFill>
                  <a:srgbClr val="336600"/>
                </a:solidFill>
              </a:rPr>
              <a:t>Vides aizsardzības un siltuma sistēmu institūts</a:t>
            </a:r>
            <a:endParaRPr lang="lv-LV" dirty="0">
              <a:solidFill>
                <a:srgbClr val="3366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lv-LV" dirty="0"/>
              <a:t>Risinājums – kompleksa pieeja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/>
          <a:lstStyle/>
          <a:p>
            <a:r>
              <a:rPr lang="lv-LV" dirty="0"/>
              <a:t>Pāreja uz 4. paaudzes siltumapgādes sistēmām vienlaikus ar ēku energoefektivitātes pasākumiem – tiek veicināti energoefektivitātes, maksimāli pieļaujamo emisiju un klimata mērķi;</a:t>
            </a:r>
          </a:p>
          <a:p>
            <a:r>
              <a:rPr lang="lv-LV" dirty="0"/>
              <a:t>Aprites ekonomikas mērķi un </a:t>
            </a:r>
            <a:r>
              <a:rPr lang="lv-LV" dirty="0" err="1"/>
              <a:t>bioekonomikas</a:t>
            </a:r>
            <a:r>
              <a:rPr lang="lv-LV" dirty="0"/>
              <a:t> attīstība –tiek sasniegti   noteiktie mērķi - samazināts poligonos apglabājamo atkritumu apjoms un arī radītais atkritumu apjoms (atkritumu rašanās novēršana), palielināts pārstrādāto un reģenerēto atkritumu apjoms, būtiski attīstīta lietu atkārtotā lietošana, pozitīva ietekme uz klimata mērķi;</a:t>
            </a:r>
          </a:p>
          <a:p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24</a:t>
            </a:fld>
            <a:endParaRPr lang="lv-LV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09600" y="-10287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>
                <a:solidFill>
                  <a:srgbClr val="336600"/>
                </a:solidFill>
              </a:rPr>
              <a:t>Vides aizsardzības un siltuma sistēmu institūts</a:t>
            </a:r>
            <a:endParaRPr lang="lv-LV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38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147"/>
            <a:ext cx="11216640" cy="1280397"/>
          </a:xfrm>
        </p:spPr>
        <p:txBody>
          <a:bodyPr>
            <a:normAutofit/>
          </a:bodyPr>
          <a:lstStyle/>
          <a:p>
            <a:pPr algn="ctr"/>
            <a:r>
              <a:rPr lang="lv-LV" sz="3600" dirty="0">
                <a:latin typeface="+mn-lt"/>
              </a:rPr>
              <a:t>Siltumapgādes sistēmu klasifikācija*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25</a:t>
            </a:fld>
            <a:endParaRPr lang="lv-LV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976" y="936210"/>
            <a:ext cx="9800224" cy="5601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52088" y="6027003"/>
            <a:ext cx="5839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dirty="0"/>
              <a:t>* </a:t>
            </a:r>
            <a:r>
              <a:rPr lang="lv-LV" sz="1600" dirty="0" err="1"/>
              <a:t>Lund,H</a:t>
            </a:r>
            <a:r>
              <a:rPr lang="lv-LV" sz="1600" dirty="0"/>
              <a:t>., </a:t>
            </a:r>
            <a:r>
              <a:rPr lang="lv-LV" sz="1600" dirty="0" err="1"/>
              <a:t>Werner,S</a:t>
            </a:r>
            <a:r>
              <a:rPr lang="lv-LV" sz="1600" dirty="0"/>
              <a:t>., </a:t>
            </a:r>
            <a:r>
              <a:rPr lang="lv-LV" sz="1600" dirty="0" err="1"/>
              <a:t>Wiltshire</a:t>
            </a:r>
            <a:r>
              <a:rPr lang="lv-LV" sz="1600" dirty="0"/>
              <a:t>, R. </a:t>
            </a:r>
            <a:r>
              <a:rPr lang="lv-LV" sz="1600" dirty="0" err="1"/>
              <a:t>etc</a:t>
            </a:r>
            <a:r>
              <a:rPr lang="lv-LV" sz="1600" dirty="0"/>
              <a:t>. 4th </a:t>
            </a:r>
            <a:r>
              <a:rPr lang="lv-LV" sz="1600" dirty="0" err="1"/>
              <a:t>Generation</a:t>
            </a:r>
            <a:r>
              <a:rPr lang="lv-LV" sz="1600" dirty="0"/>
              <a:t> </a:t>
            </a:r>
            <a:r>
              <a:rPr lang="lv-LV" sz="1600" dirty="0" err="1"/>
              <a:t>District</a:t>
            </a:r>
            <a:r>
              <a:rPr lang="lv-LV" sz="1600" dirty="0"/>
              <a:t> </a:t>
            </a:r>
            <a:r>
              <a:rPr lang="lv-LV" sz="1600" dirty="0" err="1"/>
              <a:t>Heating</a:t>
            </a:r>
            <a:r>
              <a:rPr lang="lv-LV" sz="1600" dirty="0"/>
              <a:t> (4GDH) </a:t>
            </a:r>
            <a:r>
              <a:rPr lang="lv-LV" sz="1600" dirty="0" err="1"/>
              <a:t>Integrating</a:t>
            </a:r>
            <a:r>
              <a:rPr lang="lv-LV" sz="1600" dirty="0"/>
              <a:t> </a:t>
            </a:r>
            <a:r>
              <a:rPr lang="lv-LV" sz="1600" dirty="0" err="1"/>
              <a:t>smart</a:t>
            </a:r>
            <a:r>
              <a:rPr lang="lv-LV" sz="1600" dirty="0"/>
              <a:t> </a:t>
            </a:r>
            <a:r>
              <a:rPr lang="lv-LV" sz="1600" dirty="0" err="1"/>
              <a:t>thermal</a:t>
            </a:r>
            <a:r>
              <a:rPr lang="lv-LV" sz="1600" dirty="0"/>
              <a:t> </a:t>
            </a:r>
            <a:r>
              <a:rPr lang="lv-LV" sz="1600" dirty="0" err="1"/>
              <a:t>grids</a:t>
            </a:r>
            <a:r>
              <a:rPr lang="lv-LV" sz="1600" dirty="0"/>
              <a:t> </a:t>
            </a:r>
            <a:r>
              <a:rPr lang="lv-LV" sz="1600" dirty="0" err="1"/>
              <a:t>into</a:t>
            </a:r>
            <a:r>
              <a:rPr lang="lv-LV" sz="1600" dirty="0"/>
              <a:t> </a:t>
            </a:r>
            <a:r>
              <a:rPr lang="lv-LV" sz="1600" dirty="0" err="1"/>
              <a:t>future</a:t>
            </a:r>
            <a:r>
              <a:rPr lang="lv-LV" sz="1600" dirty="0"/>
              <a:t> </a:t>
            </a:r>
            <a:r>
              <a:rPr lang="lv-LV" sz="1600" dirty="0" err="1"/>
              <a:t>sustainable</a:t>
            </a:r>
            <a:r>
              <a:rPr lang="lv-LV" sz="1600" dirty="0"/>
              <a:t> </a:t>
            </a:r>
            <a:r>
              <a:rPr lang="lv-LV" sz="1600" dirty="0" err="1"/>
              <a:t>energy</a:t>
            </a:r>
            <a:r>
              <a:rPr lang="lv-LV" sz="1600" dirty="0"/>
              <a:t> </a:t>
            </a:r>
            <a:r>
              <a:rPr lang="lv-LV" sz="1600" dirty="0" err="1"/>
              <a:t>systems</a:t>
            </a:r>
            <a:r>
              <a:rPr lang="lv-LV" sz="1600" dirty="0"/>
              <a:t> </a:t>
            </a:r>
            <a:r>
              <a:rPr lang="lv-LV" sz="1600" dirty="0" err="1"/>
              <a:t>Energy</a:t>
            </a:r>
            <a:r>
              <a:rPr lang="lv-LV" sz="1600" dirty="0"/>
              <a:t>, 2014,68,1-11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609600" y="-10287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>
                <a:solidFill>
                  <a:srgbClr val="336600"/>
                </a:solidFill>
              </a:rPr>
              <a:t>Vides aizsardzības un siltuma sistēmu institūts</a:t>
            </a:r>
            <a:endParaRPr lang="lv-LV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97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3152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600" dirty="0">
                <a:latin typeface="+mn-lt"/>
              </a:rPr>
              <a:t>Kompleksa pieeja CSS attīstībai</a:t>
            </a:r>
            <a:br>
              <a:rPr lang="lv-LV" sz="3600" dirty="0">
                <a:latin typeface="+mn-lt"/>
              </a:rPr>
            </a:br>
            <a:r>
              <a:rPr lang="lv-LV" sz="3100" dirty="0"/>
              <a:t>ES siltumapgādes un </a:t>
            </a:r>
            <a:r>
              <a:rPr lang="lv-LV" sz="3100" dirty="0" err="1"/>
              <a:t>aukstumapgādes</a:t>
            </a:r>
            <a:r>
              <a:rPr lang="lv-LV" sz="3100" dirty="0"/>
              <a:t> stratēģija*</a:t>
            </a:r>
            <a:endParaRPr lang="lv-LV" sz="36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26</a:t>
            </a:fld>
            <a:endParaRPr 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5800" y="1368506"/>
            <a:ext cx="7760399" cy="4956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" y="6324600"/>
            <a:ext cx="1062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http://eur-lex.europa.eu/legal-content/LV/TXT/PDF/?uri=CELEX:52016DC0051&amp;from=LV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09600" y="-10287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>
                <a:solidFill>
                  <a:srgbClr val="336600"/>
                </a:solidFill>
              </a:rPr>
              <a:t>Vides aizsardzības un siltuma sistēmu institūts</a:t>
            </a:r>
            <a:endParaRPr lang="lv-LV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8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72"/>
            <a:ext cx="11596192" cy="736979"/>
          </a:xfrm>
        </p:spPr>
        <p:txBody>
          <a:bodyPr>
            <a:normAutofit/>
          </a:bodyPr>
          <a:lstStyle/>
          <a:p>
            <a:pPr algn="ctr"/>
            <a:r>
              <a:rPr lang="lv-LV" sz="3200" dirty="0">
                <a:latin typeface="+mn-lt"/>
              </a:rPr>
              <a:t>Ne-ETS CSS </a:t>
            </a:r>
            <a:r>
              <a:rPr lang="lv-LV" sz="3200" dirty="0" err="1">
                <a:latin typeface="+mn-lt"/>
              </a:rPr>
              <a:t>sistēmdinamikas</a:t>
            </a:r>
            <a:r>
              <a:rPr lang="lv-LV" sz="3200" dirty="0">
                <a:latin typeface="+mn-lt"/>
              </a:rPr>
              <a:t> modeļa struktūra*</a:t>
            </a:r>
            <a:endParaRPr lang="en-US" sz="3200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2064" y="1988840"/>
            <a:ext cx="1536171" cy="90996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Rectangle 14"/>
          <p:cNvSpPr/>
          <p:nvPr/>
        </p:nvSpPr>
        <p:spPr>
          <a:xfrm>
            <a:off x="10224459" y="5229200"/>
            <a:ext cx="1546252" cy="8272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219151" y="1032145"/>
            <a:ext cx="11566799" cy="5024257"/>
            <a:chOff x="-400345" y="620687"/>
            <a:chExt cx="12341726" cy="56880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0687"/>
              <a:ext cx="11941381" cy="5688036"/>
            </a:xfrm>
            <a:prstGeom prst="rect">
              <a:avLst/>
            </a:prstGeom>
          </p:spPr>
        </p:pic>
        <p:grpSp>
          <p:nvGrpSpPr>
            <p:cNvPr id="4" name="Group 4"/>
            <p:cNvGrpSpPr/>
            <p:nvPr/>
          </p:nvGrpSpPr>
          <p:grpSpPr>
            <a:xfrm>
              <a:off x="719403" y="1484782"/>
              <a:ext cx="3072342" cy="1103322"/>
              <a:chOff x="539552" y="1484784"/>
              <a:chExt cx="2304256" cy="110332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39552" y="1484784"/>
                <a:ext cx="2304256" cy="1103322"/>
              </a:xfrm>
              <a:prstGeom prst="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lv-LV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45750" y="1654353"/>
                <a:ext cx="2124236" cy="80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SILTUMENERĢIJAS</a:t>
                </a:r>
              </a:p>
              <a:p>
                <a:pPr algn="ctr"/>
                <a:r>
                  <a:rPr lang="lv-LV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AVOTI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178058" y="1031259"/>
              <a:ext cx="2304256" cy="1008112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lv-LV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SILTUMA PĀRVADE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7755" y="1654350"/>
              <a:ext cx="2191873" cy="105237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lv-LV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SILTUMENERĢIJAS PATĒRĒTĀJI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88023" y="4221085"/>
              <a:ext cx="2883261" cy="1080120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lv-LV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EKONOMISKO RĀDĪTĀJU APRĒĶINS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784300" y="1654350"/>
              <a:ext cx="3061049" cy="155862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SILTUMTĪKLU DARBĪBAS REŽĪMS:</a:t>
              </a:r>
            </a:p>
            <a:p>
              <a:pPr algn="ctr"/>
              <a:r>
                <a:rPr lang="lv-LV" sz="2000" b="1" dirty="0">
                  <a:solidFill>
                    <a:srgbClr val="008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Zemas temperatūras 60/30 režīms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400345" y="4341442"/>
              <a:ext cx="5062764" cy="1897164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v-LV" b="1" dirty="0">
                  <a:solidFill>
                    <a:schemeClr val="tx2"/>
                  </a:solidFill>
                </a:rPr>
                <a:t>Četri politikas</a:t>
              </a:r>
              <a:r>
                <a:rPr lang="lv-LV" b="1" u="sng" dirty="0">
                  <a:solidFill>
                    <a:schemeClr val="tx2"/>
                  </a:solidFill>
                </a:rPr>
                <a:t> </a:t>
              </a:r>
              <a:r>
                <a:rPr lang="lv-LV" b="1" dirty="0">
                  <a:solidFill>
                    <a:schemeClr val="tx2"/>
                  </a:solidFill>
                </a:rPr>
                <a:t>instrumenti:</a:t>
              </a:r>
            </a:p>
            <a:p>
              <a:pPr marL="342900" indent="-342900">
                <a:buAutoNum type="arabicPeriod"/>
              </a:pPr>
              <a:r>
                <a:rPr lang="lv-LV" b="1" dirty="0">
                  <a:solidFill>
                    <a:srgbClr val="C00000"/>
                  </a:solidFill>
                </a:rPr>
                <a:t>Investīciju atbalsts</a:t>
              </a:r>
            </a:p>
            <a:p>
              <a:pPr marL="342900" indent="-342900">
                <a:buAutoNum type="arabicPeriod"/>
              </a:pPr>
              <a:r>
                <a:rPr lang="lv-LV" b="1" dirty="0">
                  <a:solidFill>
                    <a:srgbClr val="0070C0"/>
                  </a:solidFill>
                </a:rPr>
                <a:t>Riska komponente inovatīvajiem risinājumiem</a:t>
              </a:r>
            </a:p>
            <a:p>
              <a:pPr marL="342900" indent="-342900">
                <a:buAutoNum type="arabicPeriod"/>
              </a:pPr>
              <a:r>
                <a:rPr lang="lv-LV" b="1" dirty="0">
                  <a:solidFill>
                    <a:srgbClr val="E8651C"/>
                  </a:solidFill>
                </a:rPr>
                <a:t>Efektivitātes uzlabošana</a:t>
              </a:r>
            </a:p>
            <a:p>
              <a:pPr marL="342900" indent="-342900">
                <a:buAutoNum type="arabicPeriod"/>
              </a:pPr>
              <a:r>
                <a:rPr lang="lv-LV" b="1" dirty="0">
                  <a:solidFill>
                    <a:srgbClr val="7030A0"/>
                  </a:solidFill>
                </a:rPr>
                <a:t>CO</a:t>
              </a:r>
              <a:r>
                <a:rPr lang="lv-LV" b="1" baseline="-25000" dirty="0">
                  <a:solidFill>
                    <a:srgbClr val="7030A0"/>
                  </a:solidFill>
                </a:rPr>
                <a:t>2</a:t>
              </a:r>
              <a:r>
                <a:rPr lang="lv-LV" b="1" dirty="0">
                  <a:solidFill>
                    <a:srgbClr val="7030A0"/>
                  </a:solidFill>
                </a:rPr>
                <a:t> nodoklis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0418" y="6187796"/>
            <a:ext cx="1007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lv-LV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Ziemele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J, </a:t>
            </a:r>
            <a:r>
              <a:rPr lang="lv-LV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Gravelsins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A, Blumberga A, </a:t>
            </a:r>
            <a:r>
              <a:rPr lang="lv-LV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Vigants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G, Blumberga D.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 dynamics model analysis of pathway to 4th generation district heating in Latvia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lv-LV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2016, 110, 85-94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lv-LV" dirty="0"/>
              <a:t> </a:t>
            </a:r>
            <a:endParaRPr lang="en-US" dirty="0"/>
          </a:p>
        </p:txBody>
      </p:sp>
      <p:sp>
        <p:nvSpPr>
          <p:cNvPr id="16" name="Ovāls 15"/>
          <p:cNvSpPr/>
          <p:nvPr/>
        </p:nvSpPr>
        <p:spPr>
          <a:xfrm>
            <a:off x="796476" y="2830246"/>
            <a:ext cx="1575457" cy="84052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Ovāls 16"/>
          <p:cNvSpPr/>
          <p:nvPr/>
        </p:nvSpPr>
        <p:spPr>
          <a:xfrm>
            <a:off x="3531444" y="3019407"/>
            <a:ext cx="1026720" cy="100106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Ovāls 17"/>
          <p:cNvSpPr/>
          <p:nvPr/>
        </p:nvSpPr>
        <p:spPr>
          <a:xfrm>
            <a:off x="4518162" y="3172968"/>
            <a:ext cx="995614" cy="995614"/>
          </a:xfrm>
          <a:prstGeom prst="ellipse">
            <a:avLst/>
          </a:prstGeom>
          <a:noFill/>
          <a:ln w="57150">
            <a:solidFill>
              <a:srgbClr val="E86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Ovāls 18"/>
          <p:cNvSpPr/>
          <p:nvPr/>
        </p:nvSpPr>
        <p:spPr>
          <a:xfrm>
            <a:off x="5572735" y="3172350"/>
            <a:ext cx="2062930" cy="76996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rgbClr val="0070C0"/>
              </a:solidFill>
            </a:endParaRPr>
          </a:p>
        </p:txBody>
      </p:sp>
      <p:sp>
        <p:nvSpPr>
          <p:cNvPr id="31" name="Ovāls 30"/>
          <p:cNvSpPr/>
          <p:nvPr/>
        </p:nvSpPr>
        <p:spPr>
          <a:xfrm>
            <a:off x="7838673" y="5191427"/>
            <a:ext cx="1575457" cy="84052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2" name="Ovāls 31"/>
          <p:cNvSpPr/>
          <p:nvPr/>
        </p:nvSpPr>
        <p:spPr>
          <a:xfrm>
            <a:off x="10815763" y="4122470"/>
            <a:ext cx="1134096" cy="995614"/>
          </a:xfrm>
          <a:prstGeom prst="ellipse">
            <a:avLst/>
          </a:prstGeom>
          <a:noFill/>
          <a:ln w="57150">
            <a:solidFill>
              <a:srgbClr val="E86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-10287"/>
            <a:ext cx="3860800" cy="329184"/>
          </a:xfrm>
        </p:spPr>
        <p:txBody>
          <a:bodyPr/>
          <a:lstStyle/>
          <a:p>
            <a:pPr>
              <a:defRPr/>
            </a:pPr>
            <a:r>
              <a:rPr lang="lv-LV" dirty="0">
                <a:solidFill>
                  <a:srgbClr val="336600"/>
                </a:solidFill>
              </a:rPr>
              <a:t>Vides aizsardzības un siltuma sistēmu institūts</a:t>
            </a:r>
          </a:p>
        </p:txBody>
      </p:sp>
    </p:spTree>
    <p:extLst>
      <p:ext uri="{BB962C8B-B14F-4D97-AF65-F5344CB8AC3E}">
        <p14:creationId xmlns:p14="http://schemas.microsoft.com/office/powerpoint/2010/main" val="405105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Vai klimata un vides mērķi ir sasniedzami?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b="1" u="sng" dirty="0"/>
              <a:t>Mērķi ir sasniedzami</a:t>
            </a:r>
          </a:p>
          <a:p>
            <a:pPr lvl="1"/>
            <a:r>
              <a:rPr lang="lv-LV" dirty="0"/>
              <a:t>ja tiks iekļauti valsts prioritāšu sarakstītā;</a:t>
            </a:r>
          </a:p>
          <a:p>
            <a:pPr lvl="1"/>
            <a:r>
              <a:rPr lang="lv-LV" dirty="0"/>
              <a:t>ja tie tiek skatīti kompleksi, nevis katrs atsevišķi;</a:t>
            </a:r>
          </a:p>
          <a:p>
            <a:pPr lvl="1"/>
            <a:r>
              <a:rPr lang="lv-LV" dirty="0"/>
              <a:t>ja visās minētās jomās ir nacionāla līmeņa pētījums, un pēc tam tiek veikta  mērķu sinerģija;</a:t>
            </a:r>
          </a:p>
          <a:p>
            <a:pPr lvl="1"/>
            <a:r>
              <a:rPr lang="lv-LV" dirty="0"/>
              <a:t>ja  ir izveidota vienota Latvijas politikas plānošana un dokumentiem ir saistība ar finanšu resursu piešķiršanu, saprotot, ka sektorāliem plānošanas dokumentiem ir sekundāra nozīme.</a:t>
            </a:r>
          </a:p>
          <a:p>
            <a:r>
              <a:rPr lang="lv-LV" b="1" u="sng" dirty="0"/>
              <a:t>Mērķi kopumā ir sasniedzami tikai ar būtisku valsts attīstības paradigmas maiņu.</a:t>
            </a:r>
            <a:r>
              <a:rPr lang="lv-LV" b="1" dirty="0"/>
              <a:t> </a:t>
            </a:r>
            <a:r>
              <a:rPr lang="lv-LV" dirty="0"/>
              <a:t>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28</a:t>
            </a:fld>
            <a:endParaRPr lang="lv-LV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09600" y="-10287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>
                <a:solidFill>
                  <a:srgbClr val="336600"/>
                </a:solidFill>
              </a:rPr>
              <a:t>Vides aizsardzības un siltuma sistēmu institūts</a:t>
            </a:r>
            <a:endParaRPr lang="lv-LV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61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 vajadzētu darīt?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v-LV" sz="2800" dirty="0"/>
              <a:t>Jāpārstrukturē resursi, kas tiek izmantoti </a:t>
            </a:r>
            <a:r>
              <a:rPr lang="lv-LV" sz="2800" dirty="0">
                <a:solidFill>
                  <a:srgbClr val="FF0000"/>
                </a:solidFill>
              </a:rPr>
              <a:t>uz rezultātiem orientētiem </a:t>
            </a:r>
            <a:r>
              <a:rPr lang="lv-LV" sz="2800" dirty="0"/>
              <a:t>valsts finansētiem pētījumiem ne-ETS, aprites ekonomikas u.c. jomās;</a:t>
            </a:r>
          </a:p>
          <a:p>
            <a:r>
              <a:rPr lang="lv-LV" sz="2800" dirty="0"/>
              <a:t>Kardināli jāmaina </a:t>
            </a:r>
            <a:r>
              <a:rPr lang="lv-LV" sz="2800" dirty="0">
                <a:solidFill>
                  <a:srgbClr val="FF0000"/>
                </a:solidFill>
              </a:rPr>
              <a:t>zinātnisko projektu pārvaldības </a:t>
            </a:r>
            <a:r>
              <a:rPr lang="lv-LV" sz="2800" dirty="0"/>
              <a:t>(menedžmenta) struktūra, lai valsts ieguvumi, lai koordinētu modelēšanas procesus un izslēgtu prognozēto procesu un jomu pārklāšanos;</a:t>
            </a:r>
          </a:p>
          <a:p>
            <a:r>
              <a:rPr lang="lv-LV" sz="2800" dirty="0"/>
              <a:t>Izveidot politiku, modeļu, dokumentu, politikas uzstādījumu </a:t>
            </a:r>
            <a:r>
              <a:rPr lang="lv-LV" sz="2800" dirty="0">
                <a:solidFill>
                  <a:srgbClr val="FF0000"/>
                </a:solidFill>
              </a:rPr>
              <a:t>vērtējuma sistēmu</a:t>
            </a:r>
            <a:r>
              <a:rPr lang="lv-LV" sz="2800" dirty="0"/>
              <a:t>, lai paaugstinātu iesaistīto zinātnieku un ierēdņu atbildību;</a:t>
            </a:r>
          </a:p>
          <a:p>
            <a:r>
              <a:rPr lang="lv-LV" sz="2800" dirty="0">
                <a:solidFill>
                  <a:srgbClr val="FF0000"/>
                </a:solidFill>
              </a:rPr>
              <a:t>Reorganizēt NAP darba grupu</a:t>
            </a:r>
            <a:r>
              <a:rPr lang="lv-LV" sz="2800" dirty="0"/>
              <a:t>, lai palīdzētu sakārtot iepriekšminēto un ņemt vērā zinātniskās izstrādes rezultātus NAP </a:t>
            </a:r>
            <a:r>
              <a:rPr lang="lv-LV" sz="2800" dirty="0" err="1"/>
              <a:t>vidustermiņa</a:t>
            </a:r>
            <a:r>
              <a:rPr lang="lv-LV" sz="2800" dirty="0"/>
              <a:t> pārskatā un jaunā NAP izstrādē.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ABF7A9-9856-48A6-89DF-1EACDC07317E}" type="slidenum">
              <a:rPr lang="lv-LV" smtClean="0"/>
              <a:pPr>
                <a:defRPr/>
              </a:pPr>
              <a:t>29</a:t>
            </a:fld>
            <a:endParaRPr lang="lv-LV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dirty="0">
                <a:solidFill>
                  <a:srgbClr val="336600"/>
                </a:solidFill>
              </a:rPr>
              <a:t>Vides aizsardzības un siltuma sistēmu institūts</a:t>
            </a:r>
          </a:p>
        </p:txBody>
      </p:sp>
    </p:spTree>
    <p:extLst>
      <p:ext uri="{BB962C8B-B14F-4D97-AF65-F5344CB8AC3E}">
        <p14:creationId xmlns:p14="http://schemas.microsoft.com/office/powerpoint/2010/main" val="86611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NAP stratēģiskie mērķi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-10287"/>
            <a:ext cx="3860800" cy="329184"/>
          </a:xfrm>
        </p:spPr>
        <p:txBody>
          <a:bodyPr/>
          <a:lstStyle/>
          <a:p>
            <a:pPr>
              <a:defRPr/>
            </a:pPr>
            <a:r>
              <a:rPr lang="lv-LV" dirty="0">
                <a:solidFill>
                  <a:srgbClr val="336600"/>
                </a:solidFill>
              </a:rPr>
              <a:t>Vides aizsardzības un siltuma sistēmu institūts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ABF7A9-9856-48A6-89DF-1EACDC07317E}" type="slidenum">
              <a:rPr lang="lv-LV" smtClean="0">
                <a:solidFill>
                  <a:srgbClr val="003300"/>
                </a:solidFill>
              </a:rPr>
              <a:pPr>
                <a:defRPr/>
              </a:pPr>
              <a:t>3</a:t>
            </a:fld>
            <a:endParaRPr lang="lv-LV" dirty="0">
              <a:solidFill>
                <a:srgbClr val="003300"/>
              </a:solidFill>
            </a:endParaRPr>
          </a:p>
        </p:txBody>
      </p:sp>
      <p:pic>
        <p:nvPicPr>
          <p:cNvPr id="6" name="Content Placeholder 5" descr="http://likumi.lv/wwwraksti/2013/006/BILDES/SP_NAP/NAP-PIEL_1_075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553370"/>
            <a:ext cx="5715000" cy="454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685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20040" y="2971800"/>
            <a:ext cx="10972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/>
              <a:t>Paldies par uzmanību!</a:t>
            </a:r>
            <a:br>
              <a:rPr lang="lv-LV" dirty="0"/>
            </a:br>
            <a:r>
              <a:rPr lang="lv-LV" dirty="0"/>
              <a:t>Dagnija.Blumberga@rtu.lv </a:t>
            </a:r>
            <a:br>
              <a:rPr lang="lv-LV" dirty="0"/>
            </a:br>
            <a:r>
              <a:rPr lang="lv-LV" dirty="0"/>
              <a:t>einarscilinskis@gmail.com</a:t>
            </a:r>
            <a:endParaRPr lang="en-US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Energy Systems and Environment</a:t>
            </a:r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30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6914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NAP stratēģiskie indikatori iezīmē prioritātes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b="1" dirty="0"/>
              <a:t>IKP uz vienu iedzīvotāju pēc pirktspējas paritātes līmeņa </a:t>
            </a:r>
            <a:r>
              <a:rPr lang="lv-LV" sz="3200" dirty="0"/>
              <a:t>ir rādītājs, ar ko salīdzina dažādu valstu iedzīvotāju reālo labklājības līmeni un ekonomikas izaugsmes ātrumu;</a:t>
            </a:r>
          </a:p>
          <a:p>
            <a:r>
              <a:rPr lang="lv-LV" sz="3200" b="1" dirty="0"/>
              <a:t>Summārais ienākumu nevienlīdzības S80/S20 kvintiļu attiecības indekss </a:t>
            </a:r>
            <a:r>
              <a:rPr lang="lv-LV" sz="3200" dirty="0"/>
              <a:t>raksturo ienākumu nevienlīdzību un sabiedrības noslāņošanos;</a:t>
            </a:r>
          </a:p>
          <a:p>
            <a:r>
              <a:rPr lang="lv-LV" sz="3200" b="1" dirty="0"/>
              <a:t>Iedzīvotāju skaita izmaiņas - dabiskais pieaugums</a:t>
            </a:r>
            <a:r>
              <a:rPr lang="lv-LV" sz="2800" dirty="0"/>
              <a:t/>
            </a:r>
            <a:br>
              <a:rPr lang="lv-LV" sz="2800" dirty="0"/>
            </a:br>
            <a:endParaRPr lang="lv-LV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dirty="0">
                <a:solidFill>
                  <a:srgbClr val="336600"/>
                </a:solidFill>
              </a:rPr>
              <a:t>Vides aizsardzības un siltuma sistēmu institūts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ABF7A9-9856-48A6-89DF-1EACDC07317E}" type="slidenum">
              <a:rPr lang="lv-LV" smtClean="0">
                <a:solidFill>
                  <a:srgbClr val="003300"/>
                </a:solidFill>
              </a:rPr>
              <a:pPr>
                <a:defRPr/>
              </a:pPr>
              <a:t>4</a:t>
            </a:fld>
            <a:endParaRPr lang="lv-LV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6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Nacionālās prioritātes: papildus resursu nepieciešamība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Veselības aprūpes valsts finansējuma īpatsvara būtiska palielināšana no IKP;</a:t>
            </a:r>
          </a:p>
          <a:p>
            <a:r>
              <a:rPr lang="lv-LV" dirty="0"/>
              <a:t>Līdz 2018. gadam izdevumi aizsardzības jomā palielināsies līdz NATO mērķim, proti, līdz 2 % no IKP – uzsākta diskusija par turpmāku palielinājumu;</a:t>
            </a:r>
          </a:p>
          <a:p>
            <a:r>
              <a:rPr lang="lv-LV" dirty="0"/>
              <a:t>Zinātnes finansējuma būtiska palielināšana; </a:t>
            </a:r>
          </a:p>
          <a:p>
            <a:r>
              <a:rPr lang="lv-LV" dirty="0"/>
              <a:t>Pensijas: zemā pensiju atbilstība nākotnē un iecerētie politikas plāni radīs papildu fiskālās izmaksas. Sociālās palīdzības darbības joma un pabalstu atbilstība ir zema. Koncepcija par garantēto minimālo ienākumu u.c.;</a:t>
            </a:r>
          </a:p>
          <a:p>
            <a:r>
              <a:rPr lang="lv-LV" dirty="0"/>
              <a:t>Ilgtspējīgs autoceļu finansējuma modelis;</a:t>
            </a:r>
          </a:p>
          <a:p>
            <a:r>
              <a:rPr lang="lv-LV" dirty="0"/>
              <a:t>Dzelzceļa elektrifikācija un Rail </a:t>
            </a:r>
            <a:r>
              <a:rPr lang="lv-LV" dirty="0" err="1"/>
              <a:t>Baltic</a:t>
            </a:r>
            <a:r>
              <a:rPr lang="lv-LV" dirty="0"/>
              <a:t>;</a:t>
            </a:r>
          </a:p>
          <a:p>
            <a:r>
              <a:rPr lang="lv-LV" dirty="0"/>
              <a:t>Nolietota kultūras infrastruktūra;</a:t>
            </a:r>
          </a:p>
          <a:p>
            <a:r>
              <a:rPr lang="lv-LV" b="1" dirty="0"/>
              <a:t>Uzskaitījums nav pilnīgs!</a:t>
            </a:r>
          </a:p>
          <a:p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 dirty="0">
                <a:solidFill>
                  <a:srgbClr val="336600"/>
                </a:solidFill>
              </a:rPr>
              <a:t>Vides aizsardzības un siltuma sistēmu institūts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9B909-2B73-4151-A9F9-5FD77C81D415}" type="slidenum">
              <a:rPr lang="lv-LV" smtClean="0">
                <a:solidFill>
                  <a:srgbClr val="003300"/>
                </a:solidFill>
              </a:rPr>
              <a:pPr>
                <a:defRPr/>
              </a:pPr>
              <a:t>5</a:t>
            </a:fld>
            <a:endParaRPr lang="lv-LV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0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Klimata, vides un citi ilgtspējas mērķi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Klimata mērķi;</a:t>
            </a:r>
          </a:p>
          <a:p>
            <a:r>
              <a:rPr lang="lv-LV" dirty="0"/>
              <a:t>Energoefektivitātes mērķi; </a:t>
            </a:r>
          </a:p>
          <a:p>
            <a:r>
              <a:rPr lang="lv-LV" dirty="0"/>
              <a:t>Aprites ekonomikas un atkritumu apsaimniekošanas mērķi;</a:t>
            </a:r>
          </a:p>
          <a:p>
            <a:r>
              <a:rPr lang="lv-LV" dirty="0"/>
              <a:t>Atjaunojamo energoresursu mērķi;</a:t>
            </a:r>
          </a:p>
          <a:p>
            <a:r>
              <a:rPr lang="lv-LV" dirty="0"/>
              <a:t>Bioloģiskās daudzveidības mērķi;</a:t>
            </a:r>
          </a:p>
          <a:p>
            <a:r>
              <a:rPr lang="lv-LV" dirty="0"/>
              <a:t>Vides mērķi – piesārņojošo vielu maksimāli pieļaujamās emisijas gaisā;</a:t>
            </a:r>
          </a:p>
          <a:p>
            <a:r>
              <a:rPr lang="lv-LV" b="1" dirty="0"/>
              <a:t>Uzskaitījums nav pilnīgs – ES prasības notekūdeņu apsaimniekošanai, dzeramā ūdens kvalitātei, konkrētiem atkritumu veidiem, virszemes ūdeņu kvalitātes nodrošināšanai u.c. arī prasīs būtiskus papildus resursus;</a:t>
            </a:r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lv-LV">
                <a:solidFill>
                  <a:srgbClr val="336600"/>
                </a:solidFill>
              </a:rPr>
              <a:t>Vides aizsardzības un siltuma sistēmu institūts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ABF7A9-9856-48A6-89DF-1EACDC07317E}" type="slidenum">
              <a:rPr lang="lv-LV" smtClean="0">
                <a:solidFill>
                  <a:srgbClr val="003300"/>
                </a:solidFill>
              </a:rPr>
              <a:pPr>
                <a:defRPr/>
              </a:pPr>
              <a:t>6</a:t>
            </a:fld>
            <a:endParaRPr lang="lv-LV">
              <a:solidFill>
                <a:srgbClr val="003300"/>
              </a:solidFill>
            </a:endParaRPr>
          </a:p>
        </p:txBody>
      </p:sp>
      <p:pic>
        <p:nvPicPr>
          <p:cNvPr id="2050" name="Picture 2" descr="Attēlu rezultāti vaicājumam “renewable resources pn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033" y="5514975"/>
            <a:ext cx="59721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0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34623" y="533400"/>
            <a:ext cx="10972800" cy="990600"/>
          </a:xfrm>
        </p:spPr>
        <p:txBody>
          <a:bodyPr/>
          <a:lstStyle/>
          <a:p>
            <a:r>
              <a:rPr lang="lv-LV" dirty="0"/>
              <a:t>Parīzes klimata vienošanās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6027703" y="1524000"/>
            <a:ext cx="5974080" cy="5015220"/>
          </a:xfrm>
        </p:spPr>
        <p:txBody>
          <a:bodyPr/>
          <a:lstStyle/>
          <a:p>
            <a:r>
              <a:rPr lang="lv-LV" dirty="0"/>
              <a:t>Pat, ja tiek īstenoti 155 valstu iesniegtie SEG emisiju samazināšanas plāni, globālā temperatūra varētu celties </a:t>
            </a:r>
            <a:r>
              <a:rPr lang="lv-LV" b="1" dirty="0"/>
              <a:t>par 2,7°C</a:t>
            </a:r>
          </a:p>
          <a:p>
            <a:r>
              <a:rPr lang="lv-LV" b="1" dirty="0">
                <a:solidFill>
                  <a:srgbClr val="C00000"/>
                </a:solidFill>
              </a:rPr>
              <a:t>Ir nepieciešams veidot papildus pasākumus jau pirms 2030. gada</a:t>
            </a: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7</a:t>
            </a:fld>
            <a:endParaRPr lang="lv-LV"/>
          </a:p>
        </p:txBody>
      </p:sp>
      <p:pic>
        <p:nvPicPr>
          <p:cNvPr id="12" name="Satura vietturis 11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7"/>
          <a:stretch/>
        </p:blipFill>
        <p:spPr>
          <a:xfrm>
            <a:off x="609600" y="1524000"/>
            <a:ext cx="5418103" cy="4634220"/>
          </a:xfr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609600" y="-10287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>
                <a:solidFill>
                  <a:srgbClr val="336600"/>
                </a:solidFill>
              </a:rPr>
              <a:t>Vides aizsardzības un siltuma sistēmu institūts</a:t>
            </a:r>
            <a:endParaRPr lang="lv-LV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8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Klimata pasākumu un mērķu sakarības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0" y="1359991"/>
            <a:ext cx="7038231" cy="549800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8</a:t>
            </a:fld>
            <a:endParaRPr lang="lv-LV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-10287"/>
            <a:ext cx="3860800" cy="329184"/>
          </a:xfrm>
        </p:spPr>
        <p:txBody>
          <a:bodyPr/>
          <a:lstStyle/>
          <a:p>
            <a:pPr>
              <a:defRPr/>
            </a:pPr>
            <a:r>
              <a:rPr lang="lv-LV" dirty="0">
                <a:solidFill>
                  <a:srgbClr val="336600"/>
                </a:solidFill>
              </a:rPr>
              <a:t>Vides aizsardzības un siltuma sistēmu institūts</a:t>
            </a:r>
          </a:p>
        </p:txBody>
      </p:sp>
    </p:spTree>
    <p:extLst>
      <p:ext uri="{BB962C8B-B14F-4D97-AF65-F5344CB8AC3E}">
        <p14:creationId xmlns:p14="http://schemas.microsoft.com/office/powerpoint/2010/main" val="297993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ES klimata mērķi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52" y="1628438"/>
            <a:ext cx="7668696" cy="482032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B9D1-7F51-47E3-9E23-DC92273D93B3}" type="slidenum">
              <a:rPr lang="lv-LV" smtClean="0"/>
              <a:pPr/>
              <a:t>9</a:t>
            </a:fld>
            <a:endParaRPr lang="lv-LV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-10287"/>
            <a:ext cx="3860800" cy="329184"/>
          </a:xfrm>
        </p:spPr>
        <p:txBody>
          <a:bodyPr/>
          <a:lstStyle/>
          <a:p>
            <a:pPr>
              <a:defRPr/>
            </a:pPr>
            <a:r>
              <a:rPr lang="lv-LV" dirty="0">
                <a:solidFill>
                  <a:srgbClr val="336600"/>
                </a:solidFill>
              </a:rPr>
              <a:t>Vides aizsardzības un siltuma sistēmu institūts</a:t>
            </a:r>
          </a:p>
        </p:txBody>
      </p:sp>
    </p:spTree>
    <p:extLst>
      <p:ext uri="{BB962C8B-B14F-4D97-AF65-F5344CB8AC3E}">
        <p14:creationId xmlns:p14="http://schemas.microsoft.com/office/powerpoint/2010/main" val="471623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3298</TotalTime>
  <Words>1485</Words>
  <Application>Microsoft Office PowerPoint</Application>
  <PresentationFormat>Custom</PresentationFormat>
  <Paragraphs>199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Clarity</vt:lpstr>
      <vt:lpstr>Office Theme</vt:lpstr>
      <vt:lpstr>Eiropas Savienības un globālo ilgtspējas mērķu ietekme uz Latvijas attīstību</vt:lpstr>
      <vt:lpstr>Nacionālie mērķi un ārējie ilgtspējas mērķi</vt:lpstr>
      <vt:lpstr>NAP stratēģiskie mērķi</vt:lpstr>
      <vt:lpstr>NAP stratēģiskie indikatori iezīmē prioritātes</vt:lpstr>
      <vt:lpstr>Nacionālās prioritātes: papildus resursu nepieciešamība</vt:lpstr>
      <vt:lpstr>Klimata, vides un citi ilgtspējas mērķi</vt:lpstr>
      <vt:lpstr>Parīzes klimata vienošanās</vt:lpstr>
      <vt:lpstr>Klimata pasākumu un mērķu sakarības</vt:lpstr>
      <vt:lpstr>ES klimata mērķi</vt:lpstr>
      <vt:lpstr>Latvijas emisiju sadalījums ETS/ne-ETS 2015</vt:lpstr>
      <vt:lpstr>Latvijas ne-ETS darbību jomas un emisiju prognozes 2005.-2030.g. (kt CO2 ekv.)</vt:lpstr>
      <vt:lpstr>NAP mērķis lauksaimniecībā – apsaimniekotās zemes</vt:lpstr>
      <vt:lpstr>ES ilgtermiņa klimata mērķi</vt:lpstr>
      <vt:lpstr>Latvijas energoefektivitātes mērķi 2020/2030 gadam</vt:lpstr>
      <vt:lpstr>Latvijas energoefektivitātes mērķi 2020</vt:lpstr>
      <vt:lpstr>Energoefektivitāte uzņēmumos</vt:lpstr>
      <vt:lpstr>Daudzīvokļu ēkas</vt:lpstr>
      <vt:lpstr>AER saistošs mērķis 2020 (%). 2030 nav saistoša mērķa</vt:lpstr>
      <vt:lpstr>AER enerģijas īpatsvars ES dalībvalstīs</vt:lpstr>
      <vt:lpstr>Aprites ekonomika, atkritumu pārstrāde</vt:lpstr>
      <vt:lpstr>Maksimāli pieļaujamās emisijas gaisā</vt:lpstr>
      <vt:lpstr>Maksimāli pieļaujamās emisijas – slāpekļa oksīdi</vt:lpstr>
      <vt:lpstr>Maksimāli pieļaujamās emisijas - amonjaks</vt:lpstr>
      <vt:lpstr>Risinājums – kompleksa pieeja </vt:lpstr>
      <vt:lpstr>Siltumapgādes sistēmu klasifikācija*</vt:lpstr>
      <vt:lpstr>Kompleksa pieeja CSS attīstībai ES siltumapgādes un aukstumapgādes stratēģija*</vt:lpstr>
      <vt:lpstr>Ne-ETS CSS sistēmdinamikas modeļa struktūra*</vt:lpstr>
      <vt:lpstr>Vai klimata un vides mērķi ir sasniedzami?</vt:lpstr>
      <vt:lpstr>Ko vajadzētu darīt? </vt:lpstr>
      <vt:lpstr>Paldies par uzmanību! Dagnija.Blumberga@rtu.lv  einarscilinskis@gmail.com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</dc:title>
  <dc:creator>Prods</dc:creator>
  <cp:lastModifiedBy>Einārs Cilinskis</cp:lastModifiedBy>
  <cp:revision>282</cp:revision>
  <dcterms:created xsi:type="dcterms:W3CDTF">2015-03-25T12:16:21Z</dcterms:created>
  <dcterms:modified xsi:type="dcterms:W3CDTF">2017-03-22T07:34:52Z</dcterms:modified>
</cp:coreProperties>
</file>